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3" r:id="rId2"/>
    <p:sldId id="256" r:id="rId3"/>
    <p:sldId id="260" r:id="rId4"/>
    <p:sldId id="257" r:id="rId5"/>
    <p:sldId id="258" r:id="rId6"/>
    <p:sldId id="259" r:id="rId7"/>
    <p:sldId id="261" r:id="rId8"/>
    <p:sldId id="262"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6" d="100"/>
          <a:sy n="86" d="100"/>
        </p:scale>
        <p:origin x="73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r>
              <a:rPr lang="en-US" sz="2500" dirty="0" err="1"/>
              <a:t>Talousarvio</a:t>
            </a:r>
            <a:endParaRPr lang="en-US" sz="2500" dirty="0"/>
          </a:p>
        </c:rich>
      </c:tx>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fi-FI"/>
        </a:p>
      </c:txPr>
    </c:title>
    <c:autoTitleDeleted val="0"/>
    <c:plotArea>
      <c:layout/>
      <c:pieChart>
        <c:varyColors val="1"/>
        <c:ser>
          <c:idx val="0"/>
          <c:order val="0"/>
          <c:tx>
            <c:strRef>
              <c:f>Taul1!$B$1</c:f>
              <c:strCache>
                <c:ptCount val="1"/>
                <c:pt idx="0">
                  <c:v>Talousarvio</c:v>
                </c:pt>
              </c:strCache>
            </c:strRef>
          </c:tx>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dPt>
          <c:dPt>
            <c:idx val="3"/>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dPt>
          <c:dPt>
            <c:idx val="4"/>
            <c:bubble3D val="0"/>
            <c:spPr>
              <a:solidFill>
                <a:schemeClr val="accent5"/>
              </a:solidFill>
              <a:ln>
                <a:noFill/>
              </a:ln>
              <a:effectLst/>
              <a:scene3d>
                <a:camera prst="orthographicFront"/>
                <a:lightRig rig="brightRoom" dir="t"/>
              </a:scene3d>
              <a:sp3d prstMaterial="flat">
                <a:bevelT w="50800" h="101600" prst="angle"/>
                <a:contourClr>
                  <a:srgbClr val="000000"/>
                </a:contourClr>
              </a:sp3d>
            </c:spPr>
          </c:dPt>
          <c:dPt>
            <c:idx val="5"/>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dPt>
          <c:dPt>
            <c:idx val="6"/>
            <c:bubble3D val="0"/>
            <c:spPr>
              <a:solidFill>
                <a:schemeClr val="accent1">
                  <a:lumMod val="60000"/>
                </a:schemeClr>
              </a:solidFill>
              <a:ln>
                <a:noFill/>
              </a:ln>
              <a:effectLst/>
              <a:scene3d>
                <a:camera prst="orthographicFront"/>
                <a:lightRig rig="brightRoom" dir="t"/>
              </a:scene3d>
              <a:sp3d prstMaterial="flat">
                <a:bevelT w="50800" h="101600" prst="angle"/>
                <a:contourClr>
                  <a:srgbClr val="000000"/>
                </a:contourClr>
              </a:sp3d>
            </c:spPr>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fi-FI"/>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Taul1!$A$2:$A$8</c:f>
              <c:strCache>
                <c:ptCount val="7"/>
                <c:pt idx="0">
                  <c:v>Kotimainen kilpailutoiminta</c:v>
                </c:pt>
                <c:pt idx="1">
                  <c:v>Kansainvälinen kilpailutoiminta</c:v>
                </c:pt>
                <c:pt idx="2">
                  <c:v>Nuorisovalmennus</c:v>
                </c:pt>
                <c:pt idx="3">
                  <c:v>Henkilöstökulut</c:v>
                </c:pt>
                <c:pt idx="4">
                  <c:v>Hallinto ja kotimainen järjestötoiminta</c:v>
                </c:pt>
                <c:pt idx="5">
                  <c:v>Kansainvälinen järjestötoiminta</c:v>
                </c:pt>
                <c:pt idx="6">
                  <c:v>Shakki-lehti</c:v>
                </c:pt>
              </c:strCache>
            </c:strRef>
          </c:cat>
          <c:val>
            <c:numRef>
              <c:f>Taul1!$B$2:$B$8</c:f>
              <c:numCache>
                <c:formatCode>General</c:formatCode>
                <c:ptCount val="7"/>
                <c:pt idx="0">
                  <c:v>11</c:v>
                </c:pt>
                <c:pt idx="1">
                  <c:v>37.5</c:v>
                </c:pt>
                <c:pt idx="2">
                  <c:v>7</c:v>
                </c:pt>
                <c:pt idx="3">
                  <c:v>65</c:v>
                </c:pt>
                <c:pt idx="4">
                  <c:v>42.4</c:v>
                </c:pt>
                <c:pt idx="5">
                  <c:v>5</c:v>
                </c:pt>
                <c:pt idx="6">
                  <c:v>25</c:v>
                </c:pt>
              </c:numCache>
            </c:numRef>
          </c:val>
          <c:extLst>
            <c:ext xmlns:c16="http://schemas.microsoft.com/office/drawing/2014/chart" uri="{C3380CC4-5D6E-409C-BE32-E72D297353CC}">
              <c16:uniqueId val="{00000000-5AA9-4391-9740-E09507C9A6A9}"/>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fi-FI"/>
              <a:t>Muokkaa perustyyl. napsautt.</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a:t>Muokkaa alaotsikon perustyyliä napsautt.</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amakuva ja kuva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Date Placeholder 2"/>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tsikko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fi-FI"/>
              <a:t>Muokkaa perustyyl. napsautt.</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Lainaus ja kuvateksti">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fi-FI"/>
              <a:t>Muokkaa perustyyl. napsautt.</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i-FI"/>
              <a:t>Muokkaa tekstin perustyylejä</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imikortti">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fi-FI"/>
              <a:t>Muokkaa perustyyl. napsautt.</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Lainauksen nimikortti">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fi-FI"/>
              <a:t>Muokkaa perustyyl. napsautt.</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i-FI"/>
              <a:t>Muokkaa tekstin perustyylejä</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osi tai epätosi">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fi-FI"/>
              <a:t>Muokkaa perustyyl. napsautt.</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fi-FI"/>
              <a:t>Muokkaa tekstin perustyylejä</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fi-FI"/>
              <a:t>Muokkaa perustyyl. napsautt.</a:t>
            </a:r>
            <a:endParaRPr lang="en-US" dirty="0"/>
          </a:p>
        </p:txBody>
      </p:sp>
      <p:sp>
        <p:nvSpPr>
          <p:cNvPr id="3" name="Vertical Text Placeholder 2"/>
          <p:cNvSpPr>
            <a:spLocks noGrp="1"/>
          </p:cNvSpPr>
          <p:nvPr>
            <p:ph type="body" orient="vert" idx="1"/>
          </p:nvPr>
        </p:nvSpPr>
        <p:spPr/>
        <p:txBody>
          <a:bodyPr vert="eaVert" ancho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fi-FI"/>
              <a:t>Muokkaa perustyyl. napsautt.</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idx="1"/>
          </p:nvPr>
        </p:nvSpPr>
        <p:spPr/>
        <p:txBody>
          <a:bodyPr anchor="ct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fi-FI"/>
              <a:t>Muokkaa perustyyl. napsautt.</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a:t>Muokkaa tekstin perustyylejä</a:t>
            </a:r>
          </a:p>
        </p:txBody>
      </p:sp>
      <p:sp>
        <p:nvSpPr>
          <p:cNvPr id="4" name="Date Placeholder 3"/>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i-FI"/>
              <a:t>Muokkaa perustyyl. napsautt.</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a:t>Muokkaa perustyyl. napsautt.</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fi-FI"/>
              <a:t>Muokkaa perustyyl. napsautt.</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fi-FI"/>
              <a:t>Muokkaa perustyyl. napsautt.</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i-FI"/>
              <a:t>Lisää kuva napsauttamalla kuvaketta</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a:t>
            </a:r>
          </a:p>
        </p:txBody>
      </p:sp>
      <p:sp>
        <p:nvSpPr>
          <p:cNvPr id="5" name="Date Placeholder 4"/>
          <p:cNvSpPr>
            <a:spLocks noGrp="1"/>
          </p:cNvSpPr>
          <p:nvPr>
            <p:ph type="dt" sz="half" idx="10"/>
          </p:nvPr>
        </p:nvSpPr>
        <p:spPr/>
        <p:txBody>
          <a:bodyPr/>
          <a:lstStyle/>
          <a:p>
            <a:fld id="{B61BEF0D-F0BB-DE4B-95CE-6DB70DBA9567}" type="datetimeFigureOut">
              <a:rPr lang="en-US" dirty="0"/>
              <a:pPr/>
              <a:t>10/4/2017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fi-FI"/>
              <a:t>Muokkaa perustyyl. napsautt.</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10/4/2017</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youtube.com/watch?v=yaN5u7hYVO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suomisport.f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AE9E1CA-46CE-455F-B769-6CC52C12C4DD}"/>
              </a:ext>
            </a:extLst>
          </p:cNvPr>
          <p:cNvSpPr>
            <a:spLocks noGrp="1"/>
          </p:cNvSpPr>
          <p:nvPr>
            <p:ph type="title"/>
          </p:nvPr>
        </p:nvSpPr>
        <p:spPr/>
        <p:txBody>
          <a:bodyPr/>
          <a:lstStyle/>
          <a:p>
            <a:r>
              <a:rPr lang="fi-FI" dirty="0"/>
              <a:t>Seuratoimintapäivä 7.10</a:t>
            </a:r>
          </a:p>
        </p:txBody>
      </p:sp>
      <p:sp>
        <p:nvSpPr>
          <p:cNvPr id="3" name="Sisällön paikkamerkki 2">
            <a:extLst>
              <a:ext uri="{FF2B5EF4-FFF2-40B4-BE49-F238E27FC236}">
                <a16:creationId xmlns:a16="http://schemas.microsoft.com/office/drawing/2014/main" id="{31A5182A-3CC5-4CED-B37F-032BBFC69D2A}"/>
              </a:ext>
            </a:extLst>
          </p:cNvPr>
          <p:cNvSpPr>
            <a:spLocks noGrp="1"/>
          </p:cNvSpPr>
          <p:nvPr>
            <p:ph idx="1"/>
          </p:nvPr>
        </p:nvSpPr>
        <p:spPr/>
        <p:txBody>
          <a:bodyPr/>
          <a:lstStyle/>
          <a:p>
            <a:r>
              <a:rPr lang="fi-FI" dirty="0">
                <a:solidFill>
                  <a:schemeClr val="tx1"/>
                </a:solidFill>
              </a:rPr>
              <a:t>Ohjelma</a:t>
            </a:r>
            <a:br>
              <a:rPr lang="fi-FI" dirty="0">
                <a:solidFill>
                  <a:schemeClr val="tx1"/>
                </a:solidFill>
              </a:rPr>
            </a:br>
            <a:r>
              <a:rPr lang="fi-FI" dirty="0">
                <a:solidFill>
                  <a:schemeClr val="tx1"/>
                </a:solidFill>
              </a:rPr>
              <a:t>12.00 Kahvit, avaus</a:t>
            </a:r>
            <a:br>
              <a:rPr lang="fi-FI" dirty="0">
                <a:solidFill>
                  <a:schemeClr val="tx1"/>
                </a:solidFill>
              </a:rPr>
            </a:br>
            <a:r>
              <a:rPr lang="fi-FI" dirty="0">
                <a:solidFill>
                  <a:schemeClr val="tx1"/>
                </a:solidFill>
              </a:rPr>
              <a:t>12.15 Lisenssin tuotteistaminen, Chess </a:t>
            </a:r>
            <a:r>
              <a:rPr lang="fi-FI" dirty="0" err="1">
                <a:solidFill>
                  <a:schemeClr val="tx1"/>
                </a:solidFill>
              </a:rPr>
              <a:t>Events</a:t>
            </a:r>
            <a:r>
              <a:rPr lang="fi-FI" dirty="0">
                <a:solidFill>
                  <a:schemeClr val="tx1"/>
                </a:solidFill>
              </a:rPr>
              <a:t>, muut liiton ajankohtaiset (Juha Sundelin)</a:t>
            </a:r>
            <a:br>
              <a:rPr lang="fi-FI" dirty="0">
                <a:solidFill>
                  <a:schemeClr val="tx1"/>
                </a:solidFill>
              </a:rPr>
            </a:br>
            <a:r>
              <a:rPr lang="fi-FI" dirty="0">
                <a:solidFill>
                  <a:schemeClr val="tx1"/>
                </a:solidFill>
              </a:rPr>
              <a:t>13.30 Palvelut seuroille (Aleksi </a:t>
            </a:r>
            <a:r>
              <a:rPr lang="fi-FI" dirty="0" err="1">
                <a:solidFill>
                  <a:schemeClr val="tx1"/>
                </a:solidFill>
              </a:rPr>
              <a:t>Olander</a:t>
            </a:r>
            <a:r>
              <a:rPr lang="fi-FI" dirty="0">
                <a:solidFill>
                  <a:schemeClr val="tx1"/>
                </a:solidFill>
              </a:rPr>
              <a:t>)</a:t>
            </a:r>
            <a:br>
              <a:rPr lang="fi-FI" dirty="0">
                <a:solidFill>
                  <a:schemeClr val="tx1"/>
                </a:solidFill>
              </a:rPr>
            </a:br>
            <a:r>
              <a:rPr lang="fi-FI" dirty="0">
                <a:solidFill>
                  <a:schemeClr val="tx1"/>
                </a:solidFill>
              </a:rPr>
              <a:t>14.30 Keskustelu joukkuepikashakin SM:n säännöistä ja peliajasta (seurat yhdessä)</a:t>
            </a:r>
            <a:br>
              <a:rPr lang="fi-FI" dirty="0">
                <a:solidFill>
                  <a:schemeClr val="tx1"/>
                </a:solidFill>
              </a:rPr>
            </a:br>
            <a:r>
              <a:rPr lang="fi-FI" dirty="0">
                <a:solidFill>
                  <a:schemeClr val="tx1"/>
                </a:solidFill>
              </a:rPr>
              <a:t>15.30 Suomi 100 -juhlaturnaus (Pekka Kauppala ja Juha Sundelin)</a:t>
            </a:r>
          </a:p>
        </p:txBody>
      </p:sp>
    </p:spTree>
    <p:extLst>
      <p:ext uri="{BB962C8B-B14F-4D97-AF65-F5344CB8AC3E}">
        <p14:creationId xmlns:p14="http://schemas.microsoft.com/office/powerpoint/2010/main" val="13731434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E2020F02-78B1-4632-A91A-759DDCD3152B}"/>
              </a:ext>
            </a:extLst>
          </p:cNvPr>
          <p:cNvSpPr>
            <a:spLocks noGrp="1"/>
          </p:cNvSpPr>
          <p:nvPr>
            <p:ph type="title"/>
          </p:nvPr>
        </p:nvSpPr>
        <p:spPr>
          <a:xfrm>
            <a:off x="684212" y="485244"/>
            <a:ext cx="8534400" cy="1507067"/>
          </a:xfrm>
        </p:spPr>
        <p:txBody>
          <a:bodyPr>
            <a:normAutofit/>
          </a:bodyPr>
          <a:lstStyle/>
          <a:p>
            <a:r>
              <a:rPr lang="fi-FI" dirty="0"/>
              <a:t>Seura työnantajana ja seuratoiminnan kehittämistuki</a:t>
            </a:r>
          </a:p>
        </p:txBody>
      </p:sp>
      <p:sp>
        <p:nvSpPr>
          <p:cNvPr id="3" name="Sisällön paikkamerkki 2">
            <a:extLst>
              <a:ext uri="{FF2B5EF4-FFF2-40B4-BE49-F238E27FC236}">
                <a16:creationId xmlns:a16="http://schemas.microsoft.com/office/drawing/2014/main" id="{235E3199-2166-47EF-996E-85394EF1541C}"/>
              </a:ext>
            </a:extLst>
          </p:cNvPr>
          <p:cNvSpPr>
            <a:spLocks noGrp="1"/>
          </p:cNvSpPr>
          <p:nvPr>
            <p:ph idx="1"/>
          </p:nvPr>
        </p:nvSpPr>
        <p:spPr>
          <a:xfrm>
            <a:off x="684212" y="2068511"/>
            <a:ext cx="8534400" cy="3615267"/>
          </a:xfrm>
        </p:spPr>
        <p:txBody>
          <a:bodyPr>
            <a:normAutofit fontScale="92500" lnSpcReduction="10000"/>
          </a:bodyPr>
          <a:lstStyle/>
          <a:p>
            <a:r>
              <a:rPr lang="fi-FI" dirty="0">
                <a:solidFill>
                  <a:schemeClr val="tx1"/>
                </a:solidFill>
              </a:rPr>
              <a:t>Liitto tarjoaa apua palkkatukihakemuksien ja seuratoiminnan kehittämistuen hakemuksien laatimiseen</a:t>
            </a:r>
          </a:p>
          <a:p>
            <a:r>
              <a:rPr lang="fi-FI" dirty="0">
                <a:solidFill>
                  <a:schemeClr val="tx1"/>
                </a:solidFill>
              </a:rPr>
              <a:t>TE-keskuksen palkkatuella seuran on mahdollista palkata työntekijä</a:t>
            </a:r>
          </a:p>
          <a:p>
            <a:r>
              <a:rPr lang="fi-FI" dirty="0">
                <a:solidFill>
                  <a:schemeClr val="tx1"/>
                </a:solidFill>
              </a:rPr>
              <a:t>Seuratoiminnan kehittämistuki (seuratuki) on tarkoitettu urheilu- ja liikuntaseurojen toiminnan kehittämiseen. Seuratuki on tarkoitettu valtionavustukseksi silloin, kun seura haluaa kehittää lasten ja nuorten matalan harrastuskynnyksen toimintaa, kokeilla innovatiivisia uusia juttuja, lisätä toimintaan monipuolisuutta uusien lajien kautta tai kehittää lajitoiminnan sisällä harrastustoimintaa. Seuratuen avulla voidaan myös vahvistaa toiminnan laatua ja yhteisöllisyyttä, sekä tukea vapaaehtoistyötä. Seuratuen avulla edistetään monimuotoisen liikunnan kansalaistoiminnan toteutumista.</a:t>
            </a:r>
          </a:p>
          <a:p>
            <a:endParaRPr lang="fi-FI" dirty="0">
              <a:solidFill>
                <a:schemeClr val="tx1"/>
              </a:solidFill>
            </a:endParaRPr>
          </a:p>
        </p:txBody>
      </p:sp>
    </p:spTree>
    <p:extLst>
      <p:ext uri="{BB962C8B-B14F-4D97-AF65-F5344CB8AC3E}">
        <p14:creationId xmlns:p14="http://schemas.microsoft.com/office/powerpoint/2010/main" val="4099840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0B52D6CD-DE89-45F4-A5F6-0859262E198F}"/>
              </a:ext>
            </a:extLst>
          </p:cNvPr>
          <p:cNvSpPr>
            <a:spLocks noGrp="1"/>
          </p:cNvSpPr>
          <p:nvPr>
            <p:ph type="title"/>
          </p:nvPr>
        </p:nvSpPr>
        <p:spPr>
          <a:xfrm>
            <a:off x="684212" y="485244"/>
            <a:ext cx="8534400" cy="1507067"/>
          </a:xfrm>
        </p:spPr>
        <p:txBody>
          <a:bodyPr>
            <a:normAutofit/>
          </a:bodyPr>
          <a:lstStyle/>
          <a:p>
            <a:r>
              <a:rPr lang="fi-FI" dirty="0"/>
              <a:t>Swiss </a:t>
            </a:r>
            <a:r>
              <a:rPr lang="fi-FI" dirty="0" err="1"/>
              <a:t>manager</a:t>
            </a:r>
            <a:endParaRPr lang="fi-FI" dirty="0"/>
          </a:p>
        </p:txBody>
      </p:sp>
      <p:sp>
        <p:nvSpPr>
          <p:cNvPr id="3" name="Sisällön paikkamerkki 2">
            <a:extLst>
              <a:ext uri="{FF2B5EF4-FFF2-40B4-BE49-F238E27FC236}">
                <a16:creationId xmlns:a16="http://schemas.microsoft.com/office/drawing/2014/main" id="{97F150FF-DF05-44F9-A5CD-6A1E5060A280}"/>
              </a:ext>
            </a:extLst>
          </p:cNvPr>
          <p:cNvSpPr>
            <a:spLocks noGrp="1"/>
          </p:cNvSpPr>
          <p:nvPr>
            <p:ph idx="1"/>
          </p:nvPr>
        </p:nvSpPr>
        <p:spPr>
          <a:xfrm>
            <a:off x="684212" y="2068511"/>
            <a:ext cx="8534400" cy="3615267"/>
          </a:xfrm>
        </p:spPr>
        <p:txBody>
          <a:bodyPr>
            <a:normAutofit/>
          </a:bodyPr>
          <a:lstStyle/>
          <a:p>
            <a:r>
              <a:rPr lang="fi-FI" dirty="0">
                <a:solidFill>
                  <a:schemeClr val="tx1"/>
                </a:solidFill>
              </a:rPr>
              <a:t>Kaikkien seurojen mahdollista hankkia Swiss </a:t>
            </a:r>
            <a:r>
              <a:rPr lang="fi-FI" dirty="0" err="1">
                <a:solidFill>
                  <a:schemeClr val="tx1"/>
                </a:solidFill>
              </a:rPr>
              <a:t>Manager</a:t>
            </a:r>
            <a:endParaRPr lang="fi-FI" dirty="0">
              <a:solidFill>
                <a:schemeClr val="tx1"/>
              </a:solidFill>
            </a:endParaRPr>
          </a:p>
          <a:p>
            <a:r>
              <a:rPr lang="fi-FI" dirty="0">
                <a:solidFill>
                  <a:schemeClr val="tx1"/>
                </a:solidFill>
              </a:rPr>
              <a:t>Swiss Managerin opas on laadittu, ja tulossa materiaalipankkiin</a:t>
            </a:r>
          </a:p>
          <a:p>
            <a:r>
              <a:rPr lang="fi-FI" dirty="0">
                <a:solidFill>
                  <a:schemeClr val="tx1"/>
                </a:solidFill>
              </a:rPr>
              <a:t>Myös muuta seuratoiminnan kehitysmateriaalia tulossa materiaalipankkiin</a:t>
            </a:r>
          </a:p>
        </p:txBody>
      </p:sp>
    </p:spTree>
    <p:extLst>
      <p:ext uri="{BB962C8B-B14F-4D97-AF65-F5344CB8AC3E}">
        <p14:creationId xmlns:p14="http://schemas.microsoft.com/office/powerpoint/2010/main" val="382289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03671AA0-33F0-4FAE-A552-6BFCBEF254AE}"/>
              </a:ext>
            </a:extLst>
          </p:cNvPr>
          <p:cNvSpPr>
            <a:spLocks noGrp="1"/>
          </p:cNvSpPr>
          <p:nvPr>
            <p:ph type="title"/>
          </p:nvPr>
        </p:nvSpPr>
        <p:spPr>
          <a:xfrm>
            <a:off x="684212" y="485244"/>
            <a:ext cx="8534400" cy="1507067"/>
          </a:xfrm>
        </p:spPr>
        <p:txBody>
          <a:bodyPr>
            <a:normAutofit/>
          </a:bodyPr>
          <a:lstStyle/>
          <a:p>
            <a:r>
              <a:rPr lang="fi-FI" dirty="0"/>
              <a:t>Lajin esittelymateriaalit</a:t>
            </a:r>
          </a:p>
        </p:txBody>
      </p:sp>
      <p:sp>
        <p:nvSpPr>
          <p:cNvPr id="3" name="Sisällön paikkamerkki 2">
            <a:extLst>
              <a:ext uri="{FF2B5EF4-FFF2-40B4-BE49-F238E27FC236}">
                <a16:creationId xmlns:a16="http://schemas.microsoft.com/office/drawing/2014/main" id="{02E7AF79-39F0-47F5-A5BA-682098B86E70}"/>
              </a:ext>
            </a:extLst>
          </p:cNvPr>
          <p:cNvSpPr>
            <a:spLocks noGrp="1"/>
          </p:cNvSpPr>
          <p:nvPr>
            <p:ph idx="1"/>
          </p:nvPr>
        </p:nvSpPr>
        <p:spPr>
          <a:xfrm>
            <a:off x="684212" y="2068511"/>
            <a:ext cx="8534400" cy="3615267"/>
          </a:xfrm>
        </p:spPr>
        <p:txBody>
          <a:bodyPr>
            <a:normAutofit/>
          </a:bodyPr>
          <a:lstStyle/>
          <a:p>
            <a:r>
              <a:rPr lang="fi-FI" dirty="0">
                <a:solidFill>
                  <a:schemeClr val="tx1"/>
                </a:solidFill>
              </a:rPr>
              <a:t>Vapaasti käytettävissä oleva video ja esite</a:t>
            </a:r>
          </a:p>
          <a:p>
            <a:r>
              <a:rPr lang="fi-FI" dirty="0">
                <a:solidFill>
                  <a:schemeClr val="tx1"/>
                </a:solidFill>
                <a:hlinkClick r:id="rId2"/>
              </a:rPr>
              <a:t>https://www.youtube.com/watch?v=yaN5u7hYVO0</a:t>
            </a:r>
            <a:endParaRPr lang="fi-FI" dirty="0">
              <a:solidFill>
                <a:schemeClr val="tx1"/>
              </a:solidFill>
            </a:endParaRPr>
          </a:p>
          <a:p>
            <a:r>
              <a:rPr lang="fi-FI" dirty="0">
                <a:solidFill>
                  <a:schemeClr val="tx1"/>
                </a:solidFill>
              </a:rPr>
              <a:t>http://www.shakkiliitto.fi/lajiesittely/</a:t>
            </a:r>
          </a:p>
        </p:txBody>
      </p:sp>
    </p:spTree>
    <p:extLst>
      <p:ext uri="{BB962C8B-B14F-4D97-AF65-F5344CB8AC3E}">
        <p14:creationId xmlns:p14="http://schemas.microsoft.com/office/powerpoint/2010/main" val="4199706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40F70C56-B20B-4EE0-B0AD-81A75501DFB6}"/>
              </a:ext>
            </a:extLst>
          </p:cNvPr>
          <p:cNvSpPr>
            <a:spLocks noGrp="1"/>
          </p:cNvSpPr>
          <p:nvPr>
            <p:ph type="title"/>
          </p:nvPr>
        </p:nvSpPr>
        <p:spPr>
          <a:xfrm>
            <a:off x="684212" y="485244"/>
            <a:ext cx="8534400" cy="1507067"/>
          </a:xfrm>
        </p:spPr>
        <p:txBody>
          <a:bodyPr>
            <a:normAutofit/>
          </a:bodyPr>
          <a:lstStyle/>
          <a:p>
            <a:r>
              <a:rPr lang="fi-FI" dirty="0"/>
              <a:t>tablettikirjanpito</a:t>
            </a:r>
          </a:p>
        </p:txBody>
      </p:sp>
      <p:sp>
        <p:nvSpPr>
          <p:cNvPr id="3" name="Sisällön paikkamerkki 2">
            <a:extLst>
              <a:ext uri="{FF2B5EF4-FFF2-40B4-BE49-F238E27FC236}">
                <a16:creationId xmlns:a16="http://schemas.microsoft.com/office/drawing/2014/main" id="{FF0E3B0A-C8A5-488D-B344-4090513B99A7}"/>
              </a:ext>
            </a:extLst>
          </p:cNvPr>
          <p:cNvSpPr>
            <a:spLocks noGrp="1"/>
          </p:cNvSpPr>
          <p:nvPr>
            <p:ph idx="1"/>
          </p:nvPr>
        </p:nvSpPr>
        <p:spPr>
          <a:xfrm>
            <a:off x="684212" y="2068511"/>
            <a:ext cx="8534400" cy="3615267"/>
          </a:xfrm>
        </p:spPr>
        <p:txBody>
          <a:bodyPr>
            <a:normAutofit/>
          </a:bodyPr>
          <a:lstStyle/>
          <a:p>
            <a:r>
              <a:rPr lang="fi-FI" dirty="0">
                <a:solidFill>
                  <a:schemeClr val="tx1"/>
                </a:solidFill>
              </a:rPr>
              <a:t>Softa valmis ja käytettävissä testikäyttöön turnauksiin</a:t>
            </a:r>
          </a:p>
          <a:p>
            <a:r>
              <a:rPr lang="fi-FI" dirty="0">
                <a:solidFill>
                  <a:schemeClr val="tx1"/>
                </a:solidFill>
              </a:rPr>
              <a:t>Mahdollistaa pelien livelähetyksen huomattavasti livelautoja edullisemmalla ja kevyemmällä järjestelmällä</a:t>
            </a:r>
          </a:p>
          <a:p>
            <a:endParaRPr lang="fi-FI" dirty="0">
              <a:solidFill>
                <a:schemeClr val="tx1"/>
              </a:solidFill>
            </a:endParaRPr>
          </a:p>
          <a:p>
            <a:endParaRPr lang="fi-FI" dirty="0">
              <a:solidFill>
                <a:schemeClr val="tx1"/>
              </a:solidFill>
            </a:endParaRPr>
          </a:p>
        </p:txBody>
      </p:sp>
    </p:spTree>
    <p:extLst>
      <p:ext uri="{BB962C8B-B14F-4D97-AF65-F5344CB8AC3E}">
        <p14:creationId xmlns:p14="http://schemas.microsoft.com/office/powerpoint/2010/main" val="23744969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7DDA037C-1181-401A-B992-E98588104A58}"/>
              </a:ext>
            </a:extLst>
          </p:cNvPr>
          <p:cNvSpPr>
            <a:spLocks noGrp="1"/>
          </p:cNvSpPr>
          <p:nvPr>
            <p:ph type="title"/>
          </p:nvPr>
        </p:nvSpPr>
        <p:spPr>
          <a:xfrm>
            <a:off x="684212" y="485244"/>
            <a:ext cx="8534400" cy="1507067"/>
          </a:xfrm>
        </p:spPr>
        <p:txBody>
          <a:bodyPr>
            <a:normAutofit/>
          </a:bodyPr>
          <a:lstStyle/>
          <a:p>
            <a:r>
              <a:rPr lang="fi-FI" dirty="0"/>
              <a:t>Yläkoululeiritys</a:t>
            </a:r>
          </a:p>
        </p:txBody>
      </p:sp>
      <p:sp>
        <p:nvSpPr>
          <p:cNvPr id="3" name="Sisällön paikkamerkki 2">
            <a:extLst>
              <a:ext uri="{FF2B5EF4-FFF2-40B4-BE49-F238E27FC236}">
                <a16:creationId xmlns:a16="http://schemas.microsoft.com/office/drawing/2014/main" id="{D0D13DFA-2404-4171-9E31-7790AE4921EC}"/>
              </a:ext>
            </a:extLst>
          </p:cNvPr>
          <p:cNvSpPr>
            <a:spLocks noGrp="1"/>
          </p:cNvSpPr>
          <p:nvPr>
            <p:ph idx="1"/>
          </p:nvPr>
        </p:nvSpPr>
        <p:spPr>
          <a:xfrm>
            <a:off x="684212" y="2068511"/>
            <a:ext cx="8534400" cy="3615267"/>
          </a:xfrm>
        </p:spPr>
        <p:txBody>
          <a:bodyPr>
            <a:normAutofit/>
          </a:bodyPr>
          <a:lstStyle/>
          <a:p>
            <a:r>
              <a:rPr lang="fi-FI" dirty="0">
                <a:solidFill>
                  <a:schemeClr val="tx1"/>
                </a:solidFill>
              </a:rPr>
              <a:t>Ensimmäinen shakin yläkoululeiritys järjestettiin toissaviikolla Vierumäellä -&gt; shakki on integroitumassa osaksi urheiluyhteisöä</a:t>
            </a:r>
          </a:p>
          <a:p>
            <a:r>
              <a:rPr lang="fi-FI" dirty="0">
                <a:solidFill>
                  <a:schemeClr val="tx1"/>
                </a:solidFill>
              </a:rPr>
              <a:t>Tiedottakaa kerhojenne junioreille, että vielä mahtuu mukaan!</a:t>
            </a:r>
          </a:p>
        </p:txBody>
      </p:sp>
    </p:spTree>
    <p:extLst>
      <p:ext uri="{BB962C8B-B14F-4D97-AF65-F5344CB8AC3E}">
        <p14:creationId xmlns:p14="http://schemas.microsoft.com/office/powerpoint/2010/main" val="4294454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gradFill rotWithShape="1">
            <a:gsLst>
              <a:gs pos="10000">
                <a:schemeClr val="bg1">
                  <a:tint val="97000"/>
                  <a:hueMod val="92000"/>
                  <a:satMod val="169000"/>
                  <a:lumMod val="164000"/>
                </a:schemeClr>
              </a:gs>
              <a:gs pos="100000">
                <a:schemeClr val="bg1">
                  <a:shade val="96000"/>
                  <a:satMod val="120000"/>
                  <a:lumMod val="90000"/>
                </a:schemeClr>
              </a:gs>
            </a:gsLst>
            <a:lin ang="6120000" scaled="1"/>
          </a:gradFill>
          <a:ln>
            <a:noFill/>
          </a:ln>
          <a:effectLst/>
        </p:spPr>
      </p:sp>
      <p:cxnSp>
        <p:nvCxnSpPr>
          <p:cNvPr id="10" name="Straight Connector 9">
            <a:extLst>
              <a:ext uri="{FF2B5EF4-FFF2-40B4-BE49-F238E27FC236}">
                <a16:creationId xmlns:a16="http://schemas.microsoft.com/office/drawing/2014/main" id="{FEB90296-CFE0-401D-9CA3-32966EC4F01D}"/>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08C9B4EE-7611-4ED9-B356-7BDD377C39B0}"/>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4A4F266A-F2F7-47CD-8BBC-E3777E982FD2}"/>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20D69C80-8919-4A32-B897-F2A21F940574}"/>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F427B072-CC5B-481B-9719-8CD4C54444BE}"/>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0" name="Rectangle 19">
            <a:extLst>
              <a:ext uri="{FF2B5EF4-FFF2-40B4-BE49-F238E27FC236}">
                <a16:creationId xmlns:a16="http://schemas.microsoft.com/office/drawing/2014/main" id="{285FDA20-1F2D-4C6B-BEA2-541F2A2DBD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Snip Diagonal Corner Rectangle 6">
            <a:extLst>
              <a:ext uri="{FF2B5EF4-FFF2-40B4-BE49-F238E27FC236}">
                <a16:creationId xmlns:a16="http://schemas.microsoft.com/office/drawing/2014/main" id="{D7A1FF82-7172-4BD7-A331-B18CA494D36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1075" cy="6857998"/>
          </a:xfrm>
          <a:prstGeom prst="snip2DiagRect">
            <a:avLst>
              <a:gd name="adj1" fmla="val 0"/>
              <a:gd name="adj2" fmla="val 42414"/>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C1D1A1B8-9D1E-4C07-AC0A-C799DE0FDC3B}"/>
              </a:ext>
            </a:extLst>
          </p:cNvPr>
          <p:cNvSpPr>
            <a:spLocks noGrp="1"/>
          </p:cNvSpPr>
          <p:nvPr>
            <p:ph type="title"/>
          </p:nvPr>
        </p:nvSpPr>
        <p:spPr>
          <a:xfrm>
            <a:off x="1005840" y="2186302"/>
            <a:ext cx="8737600" cy="2716107"/>
          </a:xfrm>
        </p:spPr>
        <p:txBody>
          <a:bodyPr vert="horz" lIns="91440" tIns="45720" rIns="91440" bIns="45720" rtlCol="0" anchor="b">
            <a:normAutofit/>
          </a:bodyPr>
          <a:lstStyle/>
          <a:p>
            <a:r>
              <a:rPr lang="en-US" sz="5400" dirty="0" err="1">
                <a:solidFill>
                  <a:schemeClr val="tx2"/>
                </a:solidFill>
              </a:rPr>
              <a:t>Joukkuepikashakin</a:t>
            </a:r>
            <a:r>
              <a:rPr lang="en-US" sz="5400" dirty="0">
                <a:solidFill>
                  <a:schemeClr val="tx2"/>
                </a:solidFill>
              </a:rPr>
              <a:t> </a:t>
            </a:r>
            <a:r>
              <a:rPr lang="en-US" sz="5400" dirty="0" err="1">
                <a:solidFill>
                  <a:schemeClr val="tx2"/>
                </a:solidFill>
              </a:rPr>
              <a:t>sm</a:t>
            </a:r>
            <a:r>
              <a:rPr lang="en-US" sz="5400" dirty="0">
                <a:solidFill>
                  <a:schemeClr val="tx2"/>
                </a:solidFill>
              </a:rPr>
              <a:t> – </a:t>
            </a:r>
            <a:r>
              <a:rPr lang="en-US" sz="5400" dirty="0" err="1">
                <a:solidFill>
                  <a:schemeClr val="tx2"/>
                </a:solidFill>
              </a:rPr>
              <a:t>säännöt</a:t>
            </a:r>
            <a:r>
              <a:rPr lang="en-US" sz="5400" dirty="0">
                <a:solidFill>
                  <a:schemeClr val="tx2"/>
                </a:solidFill>
              </a:rPr>
              <a:t> ja </a:t>
            </a:r>
            <a:r>
              <a:rPr lang="en-US" sz="5400" dirty="0" err="1">
                <a:solidFill>
                  <a:schemeClr val="tx2"/>
                </a:solidFill>
              </a:rPr>
              <a:t>peliaika</a:t>
            </a:r>
            <a:endParaRPr lang="en-US" sz="5400" dirty="0">
              <a:solidFill>
                <a:schemeClr val="tx2"/>
              </a:solidFill>
            </a:endParaRPr>
          </a:p>
        </p:txBody>
      </p:sp>
    </p:spTree>
    <p:extLst>
      <p:ext uri="{BB962C8B-B14F-4D97-AF65-F5344CB8AC3E}">
        <p14:creationId xmlns:p14="http://schemas.microsoft.com/office/powerpoint/2010/main" val="1942206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E1DAD8-994A-410A-9DDF-0A11EF17B50F}"/>
              </a:ext>
            </a:extLst>
          </p:cNvPr>
          <p:cNvSpPr>
            <a:spLocks noGrp="1"/>
          </p:cNvSpPr>
          <p:nvPr>
            <p:ph type="title"/>
          </p:nvPr>
        </p:nvSpPr>
        <p:spPr/>
        <p:txBody>
          <a:bodyPr/>
          <a:lstStyle/>
          <a:p>
            <a:endParaRPr lang="fi-FI"/>
          </a:p>
        </p:txBody>
      </p:sp>
      <p:pic>
        <p:nvPicPr>
          <p:cNvPr id="5" name="Sisällön paikkamerkki 4" descr="Kuva, joka sisältää kohteen henkilö, näyttökuva&#10;&#10;Kuvaus luotu, erittäin korkea luotettavuus">
            <a:extLst>
              <a:ext uri="{FF2B5EF4-FFF2-40B4-BE49-F238E27FC236}">
                <a16:creationId xmlns:a16="http://schemas.microsoft.com/office/drawing/2014/main" id="{1EC847C7-0F2A-4C67-8F07-42B11E232865}"/>
              </a:ext>
            </a:extLst>
          </p:cNvPr>
          <p:cNvPicPr>
            <a:picLocks noGrp="1" noChangeAspect="1"/>
          </p:cNvPicPr>
          <p:nvPr>
            <p:ph idx="1"/>
          </p:nvPr>
        </p:nvPicPr>
        <p:blipFill>
          <a:blip r:embed="rId2"/>
          <a:stretch>
            <a:fillRect/>
          </a:stretch>
        </p:blipFill>
        <p:spPr>
          <a:xfrm>
            <a:off x="1244759" y="1476811"/>
            <a:ext cx="9509631" cy="4032738"/>
          </a:xfrm>
        </p:spPr>
      </p:pic>
    </p:spTree>
    <p:extLst>
      <p:ext uri="{BB962C8B-B14F-4D97-AF65-F5344CB8AC3E}">
        <p14:creationId xmlns:p14="http://schemas.microsoft.com/office/powerpoint/2010/main" val="931142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a:extLst>
              <a:ext uri="{FF2B5EF4-FFF2-40B4-BE49-F238E27FC236}">
                <a16:creationId xmlns:a16="http://schemas.microsoft.com/office/drawing/2014/main" id="{285FDA20-1F2D-4C6B-BEA2-541F2A2DBDA7}"/>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Snip Diagonal Corner Rectangle 6">
            <a:extLst>
              <a:ext uri="{FF2B5EF4-FFF2-40B4-BE49-F238E27FC236}">
                <a16:creationId xmlns:a16="http://schemas.microsoft.com/office/drawing/2014/main" id="{D7A1FF82-7172-4BD7-A331-B18CA494D36F}"/>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1075" cy="6857998"/>
          </a:xfrm>
          <a:prstGeom prst="snip2DiagRect">
            <a:avLst>
              <a:gd name="adj1" fmla="val 0"/>
              <a:gd name="adj2" fmla="val 42414"/>
            </a:avLst>
          </a:prstGeom>
          <a:ln>
            <a:noFill/>
          </a:ln>
          <a:effectLst/>
        </p:spPr>
        <p:style>
          <a:lnRef idx="2">
            <a:schemeClr val="accent1">
              <a:shade val="50000"/>
            </a:schemeClr>
          </a:lnRef>
          <a:fillRef idx="1003">
            <a:schemeClr val="dk2"/>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223ADCC7-3283-4421-A678-47C6888B2251}"/>
              </a:ext>
            </a:extLst>
          </p:cNvPr>
          <p:cNvSpPr>
            <a:spLocks noGrp="1"/>
          </p:cNvSpPr>
          <p:nvPr>
            <p:ph type="ctrTitle"/>
          </p:nvPr>
        </p:nvSpPr>
        <p:spPr>
          <a:xfrm>
            <a:off x="1005840" y="2186302"/>
            <a:ext cx="8737600" cy="2716107"/>
          </a:xfrm>
        </p:spPr>
        <p:txBody>
          <a:bodyPr anchor="b">
            <a:normAutofit/>
          </a:bodyPr>
          <a:lstStyle/>
          <a:p>
            <a:r>
              <a:rPr lang="fi-FI" sz="4400" dirty="0">
                <a:solidFill>
                  <a:schemeClr val="tx2"/>
                </a:solidFill>
              </a:rPr>
              <a:t>Seuratoimintapäivä 7.10.</a:t>
            </a:r>
          </a:p>
        </p:txBody>
      </p:sp>
      <p:sp>
        <p:nvSpPr>
          <p:cNvPr id="3" name="Alaotsikko 2">
            <a:extLst>
              <a:ext uri="{FF2B5EF4-FFF2-40B4-BE49-F238E27FC236}">
                <a16:creationId xmlns:a16="http://schemas.microsoft.com/office/drawing/2014/main" id="{BE16DEC7-74CF-4AA8-9F14-B9C7390A42D7}"/>
              </a:ext>
            </a:extLst>
          </p:cNvPr>
          <p:cNvSpPr>
            <a:spLocks noGrp="1"/>
          </p:cNvSpPr>
          <p:nvPr>
            <p:ph type="subTitle" idx="1"/>
          </p:nvPr>
        </p:nvSpPr>
        <p:spPr>
          <a:xfrm>
            <a:off x="1004915" y="4902409"/>
            <a:ext cx="6673254" cy="914401"/>
          </a:xfrm>
        </p:spPr>
        <p:txBody>
          <a:bodyPr>
            <a:normAutofit/>
          </a:bodyPr>
          <a:lstStyle/>
          <a:p>
            <a:r>
              <a:rPr lang="fi-FI" dirty="0">
                <a:solidFill>
                  <a:schemeClr val="tx1"/>
                </a:solidFill>
              </a:rPr>
              <a:t>Lisenssin tuotteistaminen, Chess </a:t>
            </a:r>
            <a:r>
              <a:rPr lang="fi-FI" dirty="0" err="1">
                <a:solidFill>
                  <a:schemeClr val="tx1"/>
                </a:solidFill>
              </a:rPr>
              <a:t>Events</a:t>
            </a:r>
            <a:r>
              <a:rPr lang="fi-FI" dirty="0">
                <a:solidFill>
                  <a:schemeClr val="tx1"/>
                </a:solidFill>
              </a:rPr>
              <a:t> ja muut liiton ajankohtaiset</a:t>
            </a:r>
          </a:p>
        </p:txBody>
      </p:sp>
    </p:spTree>
    <p:extLst>
      <p:ext uri="{BB962C8B-B14F-4D97-AF65-F5344CB8AC3E}">
        <p14:creationId xmlns:p14="http://schemas.microsoft.com/office/powerpoint/2010/main" val="1399804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31EFA4-C3F7-4DF3-BE51-06F3F3C0577A}"/>
              </a:ext>
            </a:extLst>
          </p:cNvPr>
          <p:cNvSpPr>
            <a:spLocks noGrp="1"/>
          </p:cNvSpPr>
          <p:nvPr>
            <p:ph type="title"/>
          </p:nvPr>
        </p:nvSpPr>
        <p:spPr>
          <a:xfrm>
            <a:off x="684213" y="5145254"/>
            <a:ext cx="8534400" cy="1507067"/>
          </a:xfrm>
        </p:spPr>
        <p:txBody>
          <a:bodyPr>
            <a:normAutofit/>
          </a:bodyPr>
          <a:lstStyle/>
          <a:p>
            <a:r>
              <a:rPr lang="fi-FI" sz="3000" dirty="0"/>
              <a:t>Mistä shakkiliiton talousarvio koostuu?</a:t>
            </a:r>
          </a:p>
        </p:txBody>
      </p:sp>
      <p:graphicFrame>
        <p:nvGraphicFramePr>
          <p:cNvPr id="6" name="Sisällön paikkamerkki 5">
            <a:extLst>
              <a:ext uri="{FF2B5EF4-FFF2-40B4-BE49-F238E27FC236}">
                <a16:creationId xmlns:a16="http://schemas.microsoft.com/office/drawing/2014/main" id="{D3C4FC33-A063-46B0-AE2D-F870D04CB054}"/>
              </a:ext>
            </a:extLst>
          </p:cNvPr>
          <p:cNvGraphicFramePr>
            <a:graphicFrameLocks noGrp="1"/>
          </p:cNvGraphicFramePr>
          <p:nvPr>
            <p:ph idx="1"/>
            <p:extLst>
              <p:ext uri="{D42A27DB-BD31-4B8C-83A1-F6EECF244321}">
                <p14:modId xmlns:p14="http://schemas.microsoft.com/office/powerpoint/2010/main" val="2672116990"/>
              </p:ext>
            </p:extLst>
          </p:nvPr>
        </p:nvGraphicFramePr>
        <p:xfrm>
          <a:off x="684212" y="685800"/>
          <a:ext cx="10567367"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8164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2600CBB-0CF8-4237-8491-B7864363D2AE}"/>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10000">
                <a:schemeClr val="dk2">
                  <a:tint val="97000"/>
                  <a:hueMod val="92000"/>
                  <a:satMod val="169000"/>
                  <a:lumMod val="164000"/>
                </a:schemeClr>
              </a:gs>
              <a:gs pos="100000">
                <a:schemeClr val="dk2">
                  <a:shade val="96000"/>
                  <a:satMod val="120000"/>
                  <a:lumMod val="90000"/>
                </a:schemeClr>
              </a:gs>
            </a:gsLst>
            <a:lin ang="6120000" scaled="1"/>
          </a:gra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sp>
        <p:nvSpPr>
          <p:cNvPr id="12" name="Snip Diagonal Corner Rectangle 21">
            <a:extLst>
              <a:ext uri="{FF2B5EF4-FFF2-40B4-BE49-F238E27FC236}">
                <a16:creationId xmlns:a16="http://schemas.microsoft.com/office/drawing/2014/main" id="{E4CBBC1E-991D-4CF9-BCA5-AB149687141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824" cy="4572000"/>
          </a:xfrm>
          <a:prstGeom prst="snip2DiagRect">
            <a:avLst>
              <a:gd name="adj1" fmla="val 0"/>
              <a:gd name="adj2" fmla="val 0"/>
            </a:avLst>
          </a:prstGeom>
          <a:solidFill>
            <a:schemeClr val="bg1">
              <a:alpha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334C24A9-257C-4C11-BEF1-D97D2998F842}"/>
              </a:ext>
            </a:extLst>
          </p:cNvPr>
          <p:cNvSpPr>
            <a:spLocks noGrp="1"/>
          </p:cNvSpPr>
          <p:nvPr>
            <p:ph type="title"/>
          </p:nvPr>
        </p:nvSpPr>
        <p:spPr>
          <a:xfrm>
            <a:off x="684212" y="4799010"/>
            <a:ext cx="9269412" cy="1155267"/>
          </a:xfrm>
        </p:spPr>
        <p:txBody>
          <a:bodyPr anchor="ctr">
            <a:normAutofit/>
          </a:bodyPr>
          <a:lstStyle/>
          <a:p>
            <a:r>
              <a:rPr lang="fi-FI" dirty="0">
                <a:solidFill>
                  <a:srgbClr val="FFFFFF"/>
                </a:solidFill>
              </a:rPr>
              <a:t>Lisenssin tuotteistaminen</a:t>
            </a:r>
          </a:p>
        </p:txBody>
      </p:sp>
      <p:sp>
        <p:nvSpPr>
          <p:cNvPr id="13" name="Vapaamuotoinen: Muoto 12">
            <a:extLst>
              <a:ext uri="{FF2B5EF4-FFF2-40B4-BE49-F238E27FC236}">
                <a16:creationId xmlns:a16="http://schemas.microsoft.com/office/drawing/2014/main" id="{B49B4CCC-1031-412F-BEB4-936CD63F3FEB}"/>
              </a:ext>
            </a:extLst>
          </p:cNvPr>
          <p:cNvSpPr/>
          <p:nvPr/>
        </p:nvSpPr>
        <p:spPr>
          <a:xfrm>
            <a:off x="359681" y="149554"/>
            <a:ext cx="3596817" cy="2158090"/>
          </a:xfrm>
          <a:custGeom>
            <a:avLst/>
            <a:gdLst>
              <a:gd name="connsiteX0" fmla="*/ 0 w 3596817"/>
              <a:gd name="connsiteY0" fmla="*/ 0 h 2158090"/>
              <a:gd name="connsiteX1" fmla="*/ 3596817 w 3596817"/>
              <a:gd name="connsiteY1" fmla="*/ 0 h 2158090"/>
              <a:gd name="connsiteX2" fmla="*/ 3596817 w 3596817"/>
              <a:gd name="connsiteY2" fmla="*/ 2158090 h 2158090"/>
              <a:gd name="connsiteX3" fmla="*/ 0 w 3596817"/>
              <a:gd name="connsiteY3" fmla="*/ 2158090 h 2158090"/>
              <a:gd name="connsiteX4" fmla="*/ 0 w 3596817"/>
              <a:gd name="connsiteY4" fmla="*/ 0 h 2158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6817" h="2158090">
                <a:moveTo>
                  <a:pt x="0" y="0"/>
                </a:moveTo>
                <a:lnTo>
                  <a:pt x="3596817" y="0"/>
                </a:lnTo>
                <a:lnTo>
                  <a:pt x="3596817" y="2158090"/>
                </a:lnTo>
                <a:lnTo>
                  <a:pt x="0" y="215809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i-FI" sz="2300" kern="1200" dirty="0"/>
              <a:t>Lisenssi tällä hetkellä: pelioikeus, Suomen Shakki, toiminnan ylläpitäminen ja kehittäminen</a:t>
            </a:r>
            <a:endParaRPr lang="en-US" sz="2300" kern="1200" dirty="0"/>
          </a:p>
        </p:txBody>
      </p:sp>
      <p:sp>
        <p:nvSpPr>
          <p:cNvPr id="14" name="Vapaamuotoinen: Muoto 13">
            <a:extLst>
              <a:ext uri="{FF2B5EF4-FFF2-40B4-BE49-F238E27FC236}">
                <a16:creationId xmlns:a16="http://schemas.microsoft.com/office/drawing/2014/main" id="{A5C24E72-ACBA-4192-9C21-3CDAAAEEF21B}"/>
              </a:ext>
            </a:extLst>
          </p:cNvPr>
          <p:cNvSpPr/>
          <p:nvPr/>
        </p:nvSpPr>
        <p:spPr>
          <a:xfrm>
            <a:off x="4316178" y="142315"/>
            <a:ext cx="3596817" cy="2158090"/>
          </a:xfrm>
          <a:custGeom>
            <a:avLst/>
            <a:gdLst>
              <a:gd name="connsiteX0" fmla="*/ 0 w 3596817"/>
              <a:gd name="connsiteY0" fmla="*/ 0 h 2158090"/>
              <a:gd name="connsiteX1" fmla="*/ 3596817 w 3596817"/>
              <a:gd name="connsiteY1" fmla="*/ 0 h 2158090"/>
              <a:gd name="connsiteX2" fmla="*/ 3596817 w 3596817"/>
              <a:gd name="connsiteY2" fmla="*/ 2158090 h 2158090"/>
              <a:gd name="connsiteX3" fmla="*/ 0 w 3596817"/>
              <a:gd name="connsiteY3" fmla="*/ 2158090 h 2158090"/>
              <a:gd name="connsiteX4" fmla="*/ 0 w 3596817"/>
              <a:gd name="connsiteY4" fmla="*/ 0 h 2158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6817" h="2158090">
                <a:moveTo>
                  <a:pt x="0" y="0"/>
                </a:moveTo>
                <a:lnTo>
                  <a:pt x="3596817" y="0"/>
                </a:lnTo>
                <a:lnTo>
                  <a:pt x="3596817" y="2158090"/>
                </a:lnTo>
                <a:lnTo>
                  <a:pt x="0" y="215809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fi-FI" sz="2300" kern="1200" dirty="0"/>
              <a:t>Haaste: lisenssipelaaja ei välttämättä koe, että saa rahoilleen riittävästi vastinetta (esim. lehden numeroiden väheneminen). </a:t>
            </a:r>
            <a:endParaRPr lang="en-US" sz="2300" kern="1200" dirty="0"/>
          </a:p>
        </p:txBody>
      </p:sp>
      <p:sp>
        <p:nvSpPr>
          <p:cNvPr id="15" name="Vapaamuotoinen: Muoto 14">
            <a:extLst>
              <a:ext uri="{FF2B5EF4-FFF2-40B4-BE49-F238E27FC236}">
                <a16:creationId xmlns:a16="http://schemas.microsoft.com/office/drawing/2014/main" id="{0444A944-F905-495D-A23B-DF2CBD9EB4EA}"/>
              </a:ext>
            </a:extLst>
          </p:cNvPr>
          <p:cNvSpPr/>
          <p:nvPr/>
        </p:nvSpPr>
        <p:spPr>
          <a:xfrm>
            <a:off x="8155215" y="149554"/>
            <a:ext cx="3596817" cy="2158090"/>
          </a:xfrm>
          <a:custGeom>
            <a:avLst/>
            <a:gdLst>
              <a:gd name="connsiteX0" fmla="*/ 0 w 3596817"/>
              <a:gd name="connsiteY0" fmla="*/ 0 h 2158090"/>
              <a:gd name="connsiteX1" fmla="*/ 3596817 w 3596817"/>
              <a:gd name="connsiteY1" fmla="*/ 0 h 2158090"/>
              <a:gd name="connsiteX2" fmla="*/ 3596817 w 3596817"/>
              <a:gd name="connsiteY2" fmla="*/ 2158090 h 2158090"/>
              <a:gd name="connsiteX3" fmla="*/ 0 w 3596817"/>
              <a:gd name="connsiteY3" fmla="*/ 2158090 h 2158090"/>
              <a:gd name="connsiteX4" fmla="*/ 0 w 3596817"/>
              <a:gd name="connsiteY4" fmla="*/ 0 h 2158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6817" h="2158090">
                <a:moveTo>
                  <a:pt x="0" y="0"/>
                </a:moveTo>
                <a:lnTo>
                  <a:pt x="3596817" y="0"/>
                </a:lnTo>
                <a:lnTo>
                  <a:pt x="3596817" y="2158090"/>
                </a:lnTo>
                <a:lnTo>
                  <a:pt x="0" y="215809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err="1"/>
              <a:t>Tulevaisuus</a:t>
            </a:r>
            <a:r>
              <a:rPr lang="en-US" sz="2300" kern="1200" dirty="0"/>
              <a:t>: </a:t>
            </a:r>
            <a:r>
              <a:rPr lang="en-US" sz="2300" kern="1200" dirty="0" err="1"/>
              <a:t>lisäpalveluita</a:t>
            </a:r>
            <a:r>
              <a:rPr lang="en-US" sz="2300" kern="1200" dirty="0"/>
              <a:t> </a:t>
            </a:r>
            <a:r>
              <a:rPr lang="en-US" sz="2300" kern="1200" dirty="0" err="1"/>
              <a:t>pystytään</a:t>
            </a:r>
            <a:r>
              <a:rPr lang="en-US" sz="2300" kern="1200" dirty="0"/>
              <a:t> </a:t>
            </a:r>
            <a:r>
              <a:rPr lang="en-US" sz="2300" kern="1200" dirty="0" err="1"/>
              <a:t>tuottamaan</a:t>
            </a:r>
            <a:r>
              <a:rPr lang="en-US" sz="2300" kern="1200" dirty="0"/>
              <a:t> </a:t>
            </a:r>
            <a:r>
              <a:rPr lang="en-US" sz="2300" kern="1200" dirty="0" err="1"/>
              <a:t>pelkästään</a:t>
            </a:r>
            <a:r>
              <a:rPr lang="en-US" sz="2300" kern="1200" dirty="0"/>
              <a:t> </a:t>
            </a:r>
            <a:r>
              <a:rPr lang="en-US" sz="2300" kern="1200" dirty="0" err="1"/>
              <a:t>lisenssinmaksajille</a:t>
            </a:r>
            <a:r>
              <a:rPr lang="en-US" sz="2300" kern="1200" dirty="0"/>
              <a:t> (mm. </a:t>
            </a:r>
            <a:r>
              <a:rPr lang="en-US" sz="2300" kern="1200" dirty="0" err="1"/>
              <a:t>verkossa</a:t>
            </a:r>
            <a:r>
              <a:rPr lang="en-US" sz="2300" kern="1200" dirty="0"/>
              <a:t>)</a:t>
            </a:r>
          </a:p>
        </p:txBody>
      </p:sp>
      <p:sp>
        <p:nvSpPr>
          <p:cNvPr id="16" name="Vapaamuotoinen: Muoto 15">
            <a:extLst>
              <a:ext uri="{FF2B5EF4-FFF2-40B4-BE49-F238E27FC236}">
                <a16:creationId xmlns:a16="http://schemas.microsoft.com/office/drawing/2014/main" id="{109085A7-3580-4FA2-9ACB-4E60918DB029}"/>
              </a:ext>
            </a:extLst>
          </p:cNvPr>
          <p:cNvSpPr/>
          <p:nvPr/>
        </p:nvSpPr>
        <p:spPr>
          <a:xfrm>
            <a:off x="4296004" y="2442720"/>
            <a:ext cx="3596817" cy="2158090"/>
          </a:xfrm>
          <a:custGeom>
            <a:avLst/>
            <a:gdLst>
              <a:gd name="connsiteX0" fmla="*/ 0 w 3596817"/>
              <a:gd name="connsiteY0" fmla="*/ 0 h 2158090"/>
              <a:gd name="connsiteX1" fmla="*/ 3596817 w 3596817"/>
              <a:gd name="connsiteY1" fmla="*/ 0 h 2158090"/>
              <a:gd name="connsiteX2" fmla="*/ 3596817 w 3596817"/>
              <a:gd name="connsiteY2" fmla="*/ 2158090 h 2158090"/>
              <a:gd name="connsiteX3" fmla="*/ 0 w 3596817"/>
              <a:gd name="connsiteY3" fmla="*/ 2158090 h 2158090"/>
              <a:gd name="connsiteX4" fmla="*/ 0 w 3596817"/>
              <a:gd name="connsiteY4" fmla="*/ 0 h 21580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96817" h="2158090">
                <a:moveTo>
                  <a:pt x="0" y="0"/>
                </a:moveTo>
                <a:lnTo>
                  <a:pt x="3596817" y="0"/>
                </a:lnTo>
                <a:lnTo>
                  <a:pt x="3596817" y="2158090"/>
                </a:lnTo>
                <a:lnTo>
                  <a:pt x="0" y="2158090"/>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MITÄ SINÄ HALUAT LISENSSILTÄ?</a:t>
            </a:r>
          </a:p>
        </p:txBody>
      </p:sp>
    </p:spTree>
    <p:extLst>
      <p:ext uri="{BB962C8B-B14F-4D97-AF65-F5344CB8AC3E}">
        <p14:creationId xmlns:p14="http://schemas.microsoft.com/office/powerpoint/2010/main" val="41421438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animBg="1"/>
      <p:bldP spid="14" grpId="0" animBg="1"/>
      <p:bldP spid="15" grpId="0" animBg="1"/>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9F2E1D08-A5A5-416F-BF5D-BBC7430706F8}"/>
              </a:ext>
            </a:extLst>
          </p:cNvPr>
          <p:cNvSpPr>
            <a:spLocks noGrp="1"/>
          </p:cNvSpPr>
          <p:nvPr>
            <p:ph type="title"/>
          </p:nvPr>
        </p:nvSpPr>
        <p:spPr>
          <a:xfrm>
            <a:off x="684212" y="485244"/>
            <a:ext cx="8534400" cy="1507067"/>
          </a:xfrm>
        </p:spPr>
        <p:txBody>
          <a:bodyPr>
            <a:normAutofit/>
          </a:bodyPr>
          <a:lstStyle/>
          <a:p>
            <a:r>
              <a:rPr lang="fi-FI" dirty="0"/>
              <a:t>Chess </a:t>
            </a:r>
            <a:r>
              <a:rPr lang="fi-FI" dirty="0" err="1"/>
              <a:t>events</a:t>
            </a:r>
            <a:endParaRPr lang="fi-FI" dirty="0"/>
          </a:p>
        </p:txBody>
      </p:sp>
      <p:sp>
        <p:nvSpPr>
          <p:cNvPr id="3" name="Sisällön paikkamerkki 2">
            <a:extLst>
              <a:ext uri="{FF2B5EF4-FFF2-40B4-BE49-F238E27FC236}">
                <a16:creationId xmlns:a16="http://schemas.microsoft.com/office/drawing/2014/main" id="{9AD2AAA0-0D00-469C-A9D2-FFA566C005A8}"/>
              </a:ext>
            </a:extLst>
          </p:cNvPr>
          <p:cNvSpPr>
            <a:spLocks noGrp="1"/>
          </p:cNvSpPr>
          <p:nvPr>
            <p:ph idx="1"/>
          </p:nvPr>
        </p:nvSpPr>
        <p:spPr>
          <a:xfrm>
            <a:off x="684212" y="2068511"/>
            <a:ext cx="8534400" cy="3615267"/>
          </a:xfrm>
        </p:spPr>
        <p:txBody>
          <a:bodyPr>
            <a:normAutofit/>
          </a:bodyPr>
          <a:lstStyle/>
          <a:p>
            <a:r>
              <a:rPr lang="fi-FI" dirty="0">
                <a:solidFill>
                  <a:schemeClr val="tx1"/>
                </a:solidFill>
              </a:rPr>
              <a:t>100% liiton omistuksessa</a:t>
            </a:r>
          </a:p>
          <a:p>
            <a:r>
              <a:rPr lang="fi-FI" dirty="0">
                <a:solidFill>
                  <a:schemeClr val="tx1"/>
                </a:solidFill>
              </a:rPr>
              <a:t>Ei maksa palkkaa tai palkkioita</a:t>
            </a:r>
          </a:p>
          <a:p>
            <a:r>
              <a:rPr lang="fi-FI" dirty="0">
                <a:solidFill>
                  <a:schemeClr val="tx1"/>
                </a:solidFill>
              </a:rPr>
              <a:t>Kattorakenne mahdollistaa jatkuvan kehityksen</a:t>
            </a:r>
          </a:p>
          <a:p>
            <a:r>
              <a:rPr lang="fi-FI" dirty="0">
                <a:solidFill>
                  <a:schemeClr val="tx1"/>
                </a:solidFill>
              </a:rPr>
              <a:t>Taloudelliset ja toiminnalliset hyödyt</a:t>
            </a:r>
          </a:p>
          <a:p>
            <a:endParaRPr lang="fi-FI" dirty="0">
              <a:solidFill>
                <a:schemeClr val="tx1"/>
              </a:solidFill>
            </a:endParaRPr>
          </a:p>
          <a:p>
            <a:endParaRPr lang="fi-FI" dirty="0">
              <a:solidFill>
                <a:schemeClr val="tx1"/>
              </a:solidFill>
            </a:endParaRPr>
          </a:p>
        </p:txBody>
      </p:sp>
    </p:spTree>
    <p:extLst>
      <p:ext uri="{BB962C8B-B14F-4D97-AF65-F5344CB8AC3E}">
        <p14:creationId xmlns:p14="http://schemas.microsoft.com/office/powerpoint/2010/main" val="148121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99FCF3F0-A501-4D76-9C16-BBEBE9D98668}"/>
              </a:ext>
            </a:extLst>
          </p:cNvPr>
          <p:cNvSpPr>
            <a:spLocks noGrp="1"/>
          </p:cNvSpPr>
          <p:nvPr>
            <p:ph type="title"/>
          </p:nvPr>
        </p:nvSpPr>
        <p:spPr>
          <a:xfrm>
            <a:off x="684212" y="485244"/>
            <a:ext cx="8534400" cy="1507067"/>
          </a:xfrm>
        </p:spPr>
        <p:txBody>
          <a:bodyPr>
            <a:normAutofit/>
          </a:bodyPr>
          <a:lstStyle/>
          <a:p>
            <a:r>
              <a:rPr lang="fi-FI" dirty="0"/>
              <a:t>Chess </a:t>
            </a:r>
            <a:r>
              <a:rPr lang="fi-FI" dirty="0" err="1"/>
              <a:t>eventsin</a:t>
            </a:r>
            <a:r>
              <a:rPr lang="fi-FI" dirty="0"/>
              <a:t> rooli </a:t>
            </a:r>
            <a:r>
              <a:rPr lang="fi-FI" dirty="0" err="1"/>
              <a:t>blixteissä</a:t>
            </a:r>
            <a:endParaRPr lang="fi-FI" dirty="0"/>
          </a:p>
        </p:txBody>
      </p:sp>
      <p:sp>
        <p:nvSpPr>
          <p:cNvPr id="3" name="Sisällön paikkamerkki 2">
            <a:extLst>
              <a:ext uri="{FF2B5EF4-FFF2-40B4-BE49-F238E27FC236}">
                <a16:creationId xmlns:a16="http://schemas.microsoft.com/office/drawing/2014/main" id="{5B9AB33F-691F-4687-BC8B-0FEFC03D806F}"/>
              </a:ext>
            </a:extLst>
          </p:cNvPr>
          <p:cNvSpPr>
            <a:spLocks noGrp="1"/>
          </p:cNvSpPr>
          <p:nvPr>
            <p:ph idx="1"/>
          </p:nvPr>
        </p:nvSpPr>
        <p:spPr>
          <a:xfrm>
            <a:off x="684212" y="2068511"/>
            <a:ext cx="8534400" cy="3615267"/>
          </a:xfrm>
        </p:spPr>
        <p:txBody>
          <a:bodyPr>
            <a:normAutofit/>
          </a:bodyPr>
          <a:lstStyle/>
          <a:p>
            <a:r>
              <a:rPr lang="fi-FI" dirty="0">
                <a:solidFill>
                  <a:schemeClr val="tx1"/>
                </a:solidFill>
              </a:rPr>
              <a:t>Toimenpiteet:</a:t>
            </a:r>
          </a:p>
          <a:p>
            <a:r>
              <a:rPr lang="fi-FI" dirty="0">
                <a:solidFill>
                  <a:schemeClr val="tx1"/>
                </a:solidFill>
              </a:rPr>
              <a:t>1) Markkinointisuunnitelman laatiminen</a:t>
            </a:r>
          </a:p>
          <a:p>
            <a:r>
              <a:rPr lang="fi-FI" dirty="0">
                <a:solidFill>
                  <a:schemeClr val="tx1"/>
                </a:solidFill>
              </a:rPr>
              <a:t>2) Ilmoittautumisen ja tulospalvelun standardointi</a:t>
            </a:r>
          </a:p>
          <a:p>
            <a:r>
              <a:rPr lang="fi-FI" dirty="0">
                <a:solidFill>
                  <a:schemeClr val="tx1"/>
                </a:solidFill>
              </a:rPr>
              <a:t>3) Sääntöjen ja erikoismääräysten määrittely</a:t>
            </a:r>
          </a:p>
          <a:p>
            <a:r>
              <a:rPr lang="fi-FI" dirty="0">
                <a:solidFill>
                  <a:schemeClr val="tx1"/>
                </a:solidFill>
              </a:rPr>
              <a:t>4) Kilpailun laatuvaatimusten määrittely</a:t>
            </a:r>
          </a:p>
          <a:p>
            <a:r>
              <a:rPr lang="fi-FI" dirty="0">
                <a:solidFill>
                  <a:schemeClr val="tx1"/>
                </a:solidFill>
              </a:rPr>
              <a:t>5) Taloudellinen ja toiminnallinen tietopankki</a:t>
            </a:r>
          </a:p>
          <a:p>
            <a:endParaRPr lang="fi-FI" dirty="0">
              <a:solidFill>
                <a:schemeClr val="tx1"/>
              </a:solidFill>
            </a:endParaRPr>
          </a:p>
          <a:p>
            <a:endParaRPr lang="fi-FI" dirty="0">
              <a:solidFill>
                <a:schemeClr val="tx1"/>
              </a:solidFill>
            </a:endParaRPr>
          </a:p>
        </p:txBody>
      </p:sp>
    </p:spTree>
    <p:extLst>
      <p:ext uri="{BB962C8B-B14F-4D97-AF65-F5344CB8AC3E}">
        <p14:creationId xmlns:p14="http://schemas.microsoft.com/office/powerpoint/2010/main" val="370683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EFEB36F-F436-4E6B-BDD4-D544379981A6}"/>
              </a:ext>
            </a:extLst>
          </p:cNvPr>
          <p:cNvSpPr>
            <a:spLocks noGrp="1"/>
          </p:cNvSpPr>
          <p:nvPr>
            <p:ph type="title"/>
          </p:nvPr>
        </p:nvSpPr>
        <p:spPr/>
        <p:txBody>
          <a:bodyPr/>
          <a:lstStyle/>
          <a:p>
            <a:r>
              <a:rPr lang="fi-FI" dirty="0"/>
              <a:t>Muut liiton ajankohtaiset	</a:t>
            </a:r>
          </a:p>
        </p:txBody>
      </p:sp>
      <p:sp>
        <p:nvSpPr>
          <p:cNvPr id="3" name="Sisällön paikkamerkki 2">
            <a:extLst>
              <a:ext uri="{FF2B5EF4-FFF2-40B4-BE49-F238E27FC236}">
                <a16:creationId xmlns:a16="http://schemas.microsoft.com/office/drawing/2014/main" id="{A21646A7-5CAA-4FCC-94BB-DB61B6142FEE}"/>
              </a:ext>
            </a:extLst>
          </p:cNvPr>
          <p:cNvSpPr>
            <a:spLocks noGrp="1"/>
          </p:cNvSpPr>
          <p:nvPr>
            <p:ph idx="1"/>
          </p:nvPr>
        </p:nvSpPr>
        <p:spPr/>
        <p:txBody>
          <a:bodyPr/>
          <a:lstStyle/>
          <a:p>
            <a:endParaRPr lang="fi-FI" dirty="0"/>
          </a:p>
        </p:txBody>
      </p:sp>
    </p:spTree>
    <p:extLst>
      <p:ext uri="{BB962C8B-B14F-4D97-AF65-F5344CB8AC3E}">
        <p14:creationId xmlns:p14="http://schemas.microsoft.com/office/powerpoint/2010/main" val="387813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1CC2106A-B61E-43CC-8361-C8E642E062EE}"/>
              </a:ext>
            </a:extLst>
          </p:cNvPr>
          <p:cNvSpPr>
            <a:spLocks noGrp="1"/>
          </p:cNvSpPr>
          <p:nvPr>
            <p:ph type="title"/>
          </p:nvPr>
        </p:nvSpPr>
        <p:spPr>
          <a:xfrm>
            <a:off x="684212" y="485244"/>
            <a:ext cx="8534400" cy="1507067"/>
          </a:xfrm>
        </p:spPr>
        <p:txBody>
          <a:bodyPr>
            <a:normAutofit/>
          </a:bodyPr>
          <a:lstStyle/>
          <a:p>
            <a:r>
              <a:rPr lang="fi-FI" dirty="0"/>
              <a:t>Palvelut seuroille</a:t>
            </a:r>
          </a:p>
        </p:txBody>
      </p:sp>
      <p:sp>
        <p:nvSpPr>
          <p:cNvPr id="3" name="Sisällön paikkamerkki 2">
            <a:extLst>
              <a:ext uri="{FF2B5EF4-FFF2-40B4-BE49-F238E27FC236}">
                <a16:creationId xmlns:a16="http://schemas.microsoft.com/office/drawing/2014/main" id="{DD1C69F5-43DE-491F-8DAC-BC45AF210975}"/>
              </a:ext>
            </a:extLst>
          </p:cNvPr>
          <p:cNvSpPr>
            <a:spLocks noGrp="1"/>
          </p:cNvSpPr>
          <p:nvPr>
            <p:ph idx="1"/>
          </p:nvPr>
        </p:nvSpPr>
        <p:spPr>
          <a:xfrm>
            <a:off x="684212" y="2068511"/>
            <a:ext cx="8534400" cy="3615267"/>
          </a:xfrm>
        </p:spPr>
        <p:txBody>
          <a:bodyPr>
            <a:normAutofit/>
          </a:bodyPr>
          <a:lstStyle/>
          <a:p>
            <a:r>
              <a:rPr lang="fi-FI" dirty="0">
                <a:solidFill>
                  <a:schemeClr val="tx1"/>
                </a:solidFill>
              </a:rPr>
              <a:t>Suomisport</a:t>
            </a:r>
          </a:p>
          <a:p>
            <a:r>
              <a:rPr lang="fi-FI" dirty="0">
                <a:solidFill>
                  <a:schemeClr val="tx1"/>
                </a:solidFill>
              </a:rPr>
              <a:t>Seura työnantajana ja seuratoiminnan kehittämistuki</a:t>
            </a:r>
          </a:p>
          <a:p>
            <a:r>
              <a:rPr lang="fi-FI" dirty="0">
                <a:solidFill>
                  <a:schemeClr val="tx1"/>
                </a:solidFill>
              </a:rPr>
              <a:t>Swiss </a:t>
            </a:r>
            <a:r>
              <a:rPr lang="fi-FI" dirty="0" err="1">
                <a:solidFill>
                  <a:schemeClr val="tx1"/>
                </a:solidFill>
              </a:rPr>
              <a:t>Manager</a:t>
            </a:r>
            <a:endParaRPr lang="fi-FI" dirty="0">
              <a:solidFill>
                <a:schemeClr val="tx1"/>
              </a:solidFill>
            </a:endParaRPr>
          </a:p>
          <a:p>
            <a:r>
              <a:rPr lang="fi-FI" dirty="0">
                <a:solidFill>
                  <a:schemeClr val="tx1"/>
                </a:solidFill>
              </a:rPr>
              <a:t>Tablettikirjanpito</a:t>
            </a:r>
          </a:p>
          <a:p>
            <a:r>
              <a:rPr lang="fi-FI" dirty="0">
                <a:solidFill>
                  <a:schemeClr val="tx1"/>
                </a:solidFill>
              </a:rPr>
              <a:t>Lajin esittelymateriaalit</a:t>
            </a:r>
          </a:p>
          <a:p>
            <a:r>
              <a:rPr lang="fi-FI" dirty="0">
                <a:solidFill>
                  <a:schemeClr val="tx1"/>
                </a:solidFill>
              </a:rPr>
              <a:t>Yläkoululeiritys</a:t>
            </a:r>
          </a:p>
        </p:txBody>
      </p:sp>
    </p:spTree>
    <p:extLst>
      <p:ext uri="{BB962C8B-B14F-4D97-AF65-F5344CB8AC3E}">
        <p14:creationId xmlns:p14="http://schemas.microsoft.com/office/powerpoint/2010/main" val="110435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ADF2543-1B6F-4FBC-A7AF-53A0430E05AB}"/>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A80A6E81-6B71-43DF-877B-E964A9A4CB68}"/>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206969" y="2963333"/>
            <a:ext cx="2981858" cy="3208867"/>
            <a:chOff x="9206969" y="2963333"/>
            <a:chExt cx="2981858" cy="3208867"/>
          </a:xfrm>
        </p:grpSpPr>
        <p:cxnSp>
          <p:nvCxnSpPr>
            <p:cNvPr id="11" name="Straight Connector 10">
              <a:extLst>
                <a:ext uri="{FF2B5EF4-FFF2-40B4-BE49-F238E27FC236}">
                  <a16:creationId xmlns:a16="http://schemas.microsoft.com/office/drawing/2014/main" id="{4E35C3AD-357F-4004-A3F3-2D4EAF34A63D}"/>
                </a:ext>
              </a:extLst>
            </p:cNvPr>
            <p:cNvCxnSpPr/>
            <p:nvPr>
              <p:extLst>
                <p:ext uri="{386F3935-93C4-4BCD-93E2-E3B085C9AB24}">
                  <p16:designElem xmlns:p16="http://schemas.microsoft.com/office/powerpoint/2015/main" val="1"/>
                </p:ext>
              </p:extLst>
            </p:nvPr>
          </p:nvCxnSpPr>
          <p:spPr>
            <a:xfrm flipH="1">
              <a:off x="11276012" y="2963333"/>
              <a:ext cx="912814" cy="912812"/>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337B6032-0A70-4F26-A9A3-B4D60DF11818}"/>
                </a:ext>
              </a:extLst>
            </p:cNvPr>
            <p:cNvCxnSpPr/>
            <p:nvPr>
              <p:extLst>
                <p:ext uri="{386F3935-93C4-4BCD-93E2-E3B085C9AB24}">
                  <p16:designElem xmlns:p16="http://schemas.microsoft.com/office/powerpoint/2015/main" val="1"/>
                </p:ext>
              </p:extLst>
            </p:nvPr>
          </p:nvCxnSpPr>
          <p:spPr>
            <a:xfrm flipH="1">
              <a:off x="9206969" y="3190344"/>
              <a:ext cx="2981857" cy="2981856"/>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DE192CE3-3DD1-448F-93BE-42983DA0D5A9}"/>
                </a:ext>
              </a:extLst>
            </p:cNvPr>
            <p:cNvCxnSpPr/>
            <p:nvPr>
              <p:extLst>
                <p:ext uri="{386F3935-93C4-4BCD-93E2-E3B085C9AB24}">
                  <p16:designElem xmlns:p16="http://schemas.microsoft.com/office/powerpoint/2015/main" val="1"/>
                </p:ext>
              </p:extLst>
            </p:nvPr>
          </p:nvCxnSpPr>
          <p:spPr>
            <a:xfrm flipH="1">
              <a:off x="10292292" y="3285067"/>
              <a:ext cx="1896534" cy="1896533"/>
            </a:xfrm>
            <a:prstGeom prst="line">
              <a:avLst/>
            </a:prstGeom>
            <a:ln w="952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E6D3DA09-5C72-4562-BEDE-1937DF87E81D}"/>
                </a:ext>
              </a:extLst>
            </p:cNvPr>
            <p:cNvCxnSpPr/>
            <p:nvPr>
              <p:extLst>
                <p:ext uri="{386F3935-93C4-4BCD-93E2-E3B085C9AB24}">
                  <p16:designElem xmlns:p16="http://schemas.microsoft.com/office/powerpoint/2015/main" val="1"/>
                </p:ext>
              </p:extLst>
            </p:nvPr>
          </p:nvCxnSpPr>
          <p:spPr>
            <a:xfrm flipH="1">
              <a:off x="10443103" y="3131080"/>
              <a:ext cx="1745722" cy="1745720"/>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D6ACA7CA-2A20-49D7-9053-E076463D79A3}"/>
                </a:ext>
              </a:extLst>
            </p:cNvPr>
            <p:cNvCxnSpPr/>
            <p:nvPr>
              <p:extLst>
                <p:ext uri="{386F3935-93C4-4BCD-93E2-E3B085C9AB24}">
                  <p16:designElem xmlns:p16="http://schemas.microsoft.com/office/powerpoint/2015/main" val="1"/>
                </p:ext>
              </p:extLst>
            </p:nvPr>
          </p:nvCxnSpPr>
          <p:spPr>
            <a:xfrm flipH="1">
              <a:off x="10918826" y="3683001"/>
              <a:ext cx="1270001" cy="1269999"/>
            </a:xfrm>
            <a:prstGeom prst="line">
              <a:avLst/>
            </a:prstGeom>
            <a:ln w="28575">
              <a:solidFill>
                <a:schemeClr val="tx2">
                  <a:lumMod val="75000"/>
                  <a:alpha val="80000"/>
                </a:schemeClr>
              </a:solidFill>
            </a:ln>
          </p:spPr>
          <p:style>
            <a:lnRef idx="2">
              <a:schemeClr val="accent1"/>
            </a:lnRef>
            <a:fillRef idx="0">
              <a:schemeClr val="accent1"/>
            </a:fillRef>
            <a:effectRef idx="1">
              <a:schemeClr val="accent1"/>
            </a:effectRef>
            <a:fontRef idx="minor">
              <a:schemeClr val="tx1"/>
            </a:fontRef>
          </p:style>
        </p:cxnSp>
      </p:grpSp>
      <p:sp>
        <p:nvSpPr>
          <p:cNvPr id="2" name="Otsikko 1">
            <a:extLst>
              <a:ext uri="{FF2B5EF4-FFF2-40B4-BE49-F238E27FC236}">
                <a16:creationId xmlns:a16="http://schemas.microsoft.com/office/drawing/2014/main" id="{1490C585-5079-473C-A9B1-2175C9FF71F0}"/>
              </a:ext>
            </a:extLst>
          </p:cNvPr>
          <p:cNvSpPr>
            <a:spLocks noGrp="1"/>
          </p:cNvSpPr>
          <p:nvPr>
            <p:ph type="title"/>
          </p:nvPr>
        </p:nvSpPr>
        <p:spPr>
          <a:xfrm>
            <a:off x="684212" y="485244"/>
            <a:ext cx="8534400" cy="1507067"/>
          </a:xfrm>
        </p:spPr>
        <p:txBody>
          <a:bodyPr>
            <a:normAutofit/>
          </a:bodyPr>
          <a:lstStyle/>
          <a:p>
            <a:r>
              <a:rPr lang="fi-FI" dirty="0"/>
              <a:t>suomisport</a:t>
            </a:r>
          </a:p>
        </p:txBody>
      </p:sp>
      <p:sp>
        <p:nvSpPr>
          <p:cNvPr id="3" name="Sisällön paikkamerkki 2">
            <a:extLst>
              <a:ext uri="{FF2B5EF4-FFF2-40B4-BE49-F238E27FC236}">
                <a16:creationId xmlns:a16="http://schemas.microsoft.com/office/drawing/2014/main" id="{56015C5A-9394-4B00-B075-C5F5E3D7ADB8}"/>
              </a:ext>
            </a:extLst>
          </p:cNvPr>
          <p:cNvSpPr>
            <a:spLocks noGrp="1"/>
          </p:cNvSpPr>
          <p:nvPr>
            <p:ph idx="1"/>
          </p:nvPr>
        </p:nvSpPr>
        <p:spPr>
          <a:xfrm>
            <a:off x="684212" y="2068511"/>
            <a:ext cx="8534400" cy="3615267"/>
          </a:xfrm>
        </p:spPr>
        <p:txBody>
          <a:bodyPr>
            <a:normAutofit/>
          </a:bodyPr>
          <a:lstStyle/>
          <a:p>
            <a:r>
              <a:rPr lang="fi-FI" dirty="0">
                <a:solidFill>
                  <a:schemeClr val="tx1"/>
                </a:solidFill>
                <a:hlinkClick r:id="rId2"/>
              </a:rPr>
              <a:t>https://www.suomisport.fi/</a:t>
            </a:r>
            <a:endParaRPr lang="fi-FI" dirty="0">
              <a:solidFill>
                <a:schemeClr val="tx1"/>
              </a:solidFill>
            </a:endParaRPr>
          </a:p>
          <a:p>
            <a:r>
              <a:rPr lang="fi-FI" dirty="0">
                <a:solidFill>
                  <a:schemeClr val="tx1"/>
                </a:solidFill>
              </a:rPr>
              <a:t>Lisenssit ostetaan jatkossa </a:t>
            </a:r>
            <a:r>
              <a:rPr lang="fi-FI" dirty="0" err="1">
                <a:solidFill>
                  <a:schemeClr val="tx1"/>
                </a:solidFill>
              </a:rPr>
              <a:t>SuomiSportista</a:t>
            </a:r>
            <a:endParaRPr lang="fi-FI" dirty="0">
              <a:solidFill>
                <a:schemeClr val="tx1"/>
              </a:solidFill>
            </a:endParaRPr>
          </a:p>
          <a:p>
            <a:r>
              <a:rPr lang="fi-FI" dirty="0">
                <a:solidFill>
                  <a:schemeClr val="tx1"/>
                </a:solidFill>
              </a:rPr>
              <a:t>Laajenee ensi vuonna seurojen jäsenhallintaan</a:t>
            </a:r>
          </a:p>
          <a:p>
            <a:r>
              <a:rPr lang="fi-FI" dirty="0">
                <a:solidFill>
                  <a:schemeClr val="tx1"/>
                </a:solidFill>
              </a:rPr>
              <a:t>Helpottaa ja yhtenäistää liiton, seurojen ja ministeriön osalta jäsen- ja pelaajamäärien seurantaa, automatisoi rekisterin</a:t>
            </a:r>
          </a:p>
        </p:txBody>
      </p:sp>
    </p:spTree>
    <p:extLst>
      <p:ext uri="{BB962C8B-B14F-4D97-AF65-F5344CB8AC3E}">
        <p14:creationId xmlns:p14="http://schemas.microsoft.com/office/powerpoint/2010/main" val="3811119487"/>
      </p:ext>
    </p:extLst>
  </p:cSld>
  <p:clrMapOvr>
    <a:masterClrMapping/>
  </p:clrMapOvr>
</p:sld>
</file>

<file path=ppt/theme/theme1.xml><?xml version="1.0" encoding="utf-8"?>
<a:theme xmlns:a="http://schemas.openxmlformats.org/drawingml/2006/main" name="Sektori">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4000</TotalTime>
  <Words>363</Words>
  <Application>Microsoft Office PowerPoint</Application>
  <PresentationFormat>Laajakuva</PresentationFormat>
  <Paragraphs>55</Paragraphs>
  <Slides>16</Slides>
  <Notes>0</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16</vt:i4>
      </vt:variant>
    </vt:vector>
  </HeadingPairs>
  <TitlesOfParts>
    <vt:vector size="19" baseType="lpstr">
      <vt:lpstr>Century Gothic</vt:lpstr>
      <vt:lpstr>Wingdings 3</vt:lpstr>
      <vt:lpstr>Sektori</vt:lpstr>
      <vt:lpstr>Seuratoimintapäivä 7.10</vt:lpstr>
      <vt:lpstr>Seuratoimintapäivä 7.10.</vt:lpstr>
      <vt:lpstr>Mistä shakkiliiton talousarvio koostuu?</vt:lpstr>
      <vt:lpstr>Lisenssin tuotteistaminen</vt:lpstr>
      <vt:lpstr>Chess events</vt:lpstr>
      <vt:lpstr>Chess eventsin rooli blixteissä</vt:lpstr>
      <vt:lpstr>Muut liiton ajankohtaiset </vt:lpstr>
      <vt:lpstr>Palvelut seuroille</vt:lpstr>
      <vt:lpstr>suomisport</vt:lpstr>
      <vt:lpstr>Seura työnantajana ja seuratoiminnan kehittämistuki</vt:lpstr>
      <vt:lpstr>Swiss manager</vt:lpstr>
      <vt:lpstr>Lajin esittelymateriaalit</vt:lpstr>
      <vt:lpstr>tablettikirjanpito</vt:lpstr>
      <vt:lpstr>Yläkoululeiritys</vt:lpstr>
      <vt:lpstr>Joukkuepikashakin sm – säännöt ja peliaika</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Seuratoimintapäivä 7.10</dc:title>
  <dc:creator>Omistaja</dc:creator>
  <cp:lastModifiedBy>Omistaja</cp:lastModifiedBy>
  <cp:revision>16</cp:revision>
  <dcterms:created xsi:type="dcterms:W3CDTF">2017-10-04T16:05:39Z</dcterms:created>
  <dcterms:modified xsi:type="dcterms:W3CDTF">2017-10-07T10:46:00Z</dcterms:modified>
</cp:coreProperties>
</file>