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9" r:id="rId6"/>
    <p:sldId id="274" r:id="rId7"/>
    <p:sldId id="275" r:id="rId8"/>
    <p:sldId id="257" r:id="rId9"/>
    <p:sldId id="258" r:id="rId10"/>
    <p:sldId id="259" r:id="rId11"/>
    <p:sldId id="261" r:id="rId12"/>
    <p:sldId id="262" r:id="rId13"/>
    <p:sldId id="263" r:id="rId14"/>
    <p:sldId id="264" r:id="rId15"/>
    <p:sldId id="265" r:id="rId16"/>
    <p:sldId id="267" r:id="rId17"/>
    <p:sldId id="272" r:id="rId18"/>
    <p:sldId id="268" r:id="rId19"/>
    <p:sldId id="276" r:id="rId20"/>
    <p:sldId id="273"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2ABEC8BC-E7ED-4147-A3F3-8C76F076204C}" type="datetimeFigureOut">
              <a:rPr lang="fi-FI" smtClean="0"/>
              <a:t>21.2.2017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E455235-0B8C-4699-A271-FF0B0E4F5602}" type="slidenum">
              <a:rPr lang="fi-FI" smtClean="0"/>
              <a:t>‹#›</a:t>
            </a:fld>
            <a:endParaRPr lang="fi-FI"/>
          </a:p>
        </p:txBody>
      </p:sp>
    </p:spTree>
    <p:extLst>
      <p:ext uri="{BB962C8B-B14F-4D97-AF65-F5344CB8AC3E}">
        <p14:creationId xmlns:p14="http://schemas.microsoft.com/office/powerpoint/2010/main" val="2254902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ABEC8BC-E7ED-4147-A3F3-8C76F076204C}" type="datetimeFigureOut">
              <a:rPr lang="fi-FI" smtClean="0"/>
              <a:t>21.2.2017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E455235-0B8C-4699-A271-FF0B0E4F5602}" type="slidenum">
              <a:rPr lang="fi-FI" smtClean="0"/>
              <a:t>‹#›</a:t>
            </a:fld>
            <a:endParaRPr lang="fi-FI"/>
          </a:p>
        </p:txBody>
      </p:sp>
    </p:spTree>
    <p:extLst>
      <p:ext uri="{BB962C8B-B14F-4D97-AF65-F5344CB8AC3E}">
        <p14:creationId xmlns:p14="http://schemas.microsoft.com/office/powerpoint/2010/main" val="172751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ABEC8BC-E7ED-4147-A3F3-8C76F076204C}" type="datetimeFigureOut">
              <a:rPr lang="fi-FI" smtClean="0"/>
              <a:t>21.2.2017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E455235-0B8C-4699-A271-FF0B0E4F5602}" type="slidenum">
              <a:rPr lang="fi-FI" smtClean="0"/>
              <a:t>‹#›</a:t>
            </a:fld>
            <a:endParaRPr lang="fi-FI"/>
          </a:p>
        </p:txBody>
      </p:sp>
    </p:spTree>
    <p:extLst>
      <p:ext uri="{BB962C8B-B14F-4D97-AF65-F5344CB8AC3E}">
        <p14:creationId xmlns:p14="http://schemas.microsoft.com/office/powerpoint/2010/main" val="237512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ABEC8BC-E7ED-4147-A3F3-8C76F076204C}" type="datetimeFigureOut">
              <a:rPr lang="fi-FI" smtClean="0"/>
              <a:t>21.2.2017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E455235-0B8C-4699-A271-FF0B0E4F5602}" type="slidenum">
              <a:rPr lang="fi-FI" smtClean="0"/>
              <a:t>‹#›</a:t>
            </a:fld>
            <a:endParaRPr lang="fi-FI"/>
          </a:p>
        </p:txBody>
      </p:sp>
    </p:spTree>
    <p:extLst>
      <p:ext uri="{BB962C8B-B14F-4D97-AF65-F5344CB8AC3E}">
        <p14:creationId xmlns:p14="http://schemas.microsoft.com/office/powerpoint/2010/main" val="4128500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2ABEC8BC-E7ED-4147-A3F3-8C76F076204C}" type="datetimeFigureOut">
              <a:rPr lang="fi-FI" smtClean="0"/>
              <a:t>21.2.2017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E455235-0B8C-4699-A271-FF0B0E4F5602}" type="slidenum">
              <a:rPr lang="fi-FI" smtClean="0"/>
              <a:t>‹#›</a:t>
            </a:fld>
            <a:endParaRPr lang="fi-FI"/>
          </a:p>
        </p:txBody>
      </p:sp>
    </p:spTree>
    <p:extLst>
      <p:ext uri="{BB962C8B-B14F-4D97-AF65-F5344CB8AC3E}">
        <p14:creationId xmlns:p14="http://schemas.microsoft.com/office/powerpoint/2010/main" val="315470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2ABEC8BC-E7ED-4147-A3F3-8C76F076204C}" type="datetimeFigureOut">
              <a:rPr lang="fi-FI" smtClean="0"/>
              <a:t>21.2.2017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E455235-0B8C-4699-A271-FF0B0E4F5602}" type="slidenum">
              <a:rPr lang="fi-FI" smtClean="0"/>
              <a:t>‹#›</a:t>
            </a:fld>
            <a:endParaRPr lang="fi-FI"/>
          </a:p>
        </p:txBody>
      </p:sp>
    </p:spTree>
    <p:extLst>
      <p:ext uri="{BB962C8B-B14F-4D97-AF65-F5344CB8AC3E}">
        <p14:creationId xmlns:p14="http://schemas.microsoft.com/office/powerpoint/2010/main" val="289243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2ABEC8BC-E7ED-4147-A3F3-8C76F076204C}" type="datetimeFigureOut">
              <a:rPr lang="fi-FI" smtClean="0"/>
              <a:t>21.2.2017</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DE455235-0B8C-4699-A271-FF0B0E4F5602}" type="slidenum">
              <a:rPr lang="fi-FI" smtClean="0"/>
              <a:t>‹#›</a:t>
            </a:fld>
            <a:endParaRPr lang="fi-FI"/>
          </a:p>
        </p:txBody>
      </p:sp>
    </p:spTree>
    <p:extLst>
      <p:ext uri="{BB962C8B-B14F-4D97-AF65-F5344CB8AC3E}">
        <p14:creationId xmlns:p14="http://schemas.microsoft.com/office/powerpoint/2010/main" val="156479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2ABEC8BC-E7ED-4147-A3F3-8C76F076204C}" type="datetimeFigureOut">
              <a:rPr lang="fi-FI" smtClean="0"/>
              <a:t>21.2.2017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DE455235-0B8C-4699-A271-FF0B0E4F5602}" type="slidenum">
              <a:rPr lang="fi-FI" smtClean="0"/>
              <a:t>‹#›</a:t>
            </a:fld>
            <a:endParaRPr lang="fi-FI"/>
          </a:p>
        </p:txBody>
      </p:sp>
    </p:spTree>
    <p:extLst>
      <p:ext uri="{BB962C8B-B14F-4D97-AF65-F5344CB8AC3E}">
        <p14:creationId xmlns:p14="http://schemas.microsoft.com/office/powerpoint/2010/main" val="1133122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ABEC8BC-E7ED-4147-A3F3-8C76F076204C}" type="datetimeFigureOut">
              <a:rPr lang="fi-FI" smtClean="0"/>
              <a:t>21.2.2017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DE455235-0B8C-4699-A271-FF0B0E4F5602}" type="slidenum">
              <a:rPr lang="fi-FI" smtClean="0"/>
              <a:t>‹#›</a:t>
            </a:fld>
            <a:endParaRPr lang="fi-FI"/>
          </a:p>
        </p:txBody>
      </p:sp>
    </p:spTree>
    <p:extLst>
      <p:ext uri="{BB962C8B-B14F-4D97-AF65-F5344CB8AC3E}">
        <p14:creationId xmlns:p14="http://schemas.microsoft.com/office/powerpoint/2010/main" val="353658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2ABEC8BC-E7ED-4147-A3F3-8C76F076204C}" type="datetimeFigureOut">
              <a:rPr lang="fi-FI" smtClean="0"/>
              <a:t>21.2.2017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E455235-0B8C-4699-A271-FF0B0E4F5602}" type="slidenum">
              <a:rPr lang="fi-FI" smtClean="0"/>
              <a:t>‹#›</a:t>
            </a:fld>
            <a:endParaRPr lang="fi-FI"/>
          </a:p>
        </p:txBody>
      </p:sp>
    </p:spTree>
    <p:extLst>
      <p:ext uri="{BB962C8B-B14F-4D97-AF65-F5344CB8AC3E}">
        <p14:creationId xmlns:p14="http://schemas.microsoft.com/office/powerpoint/2010/main" val="165992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2ABEC8BC-E7ED-4147-A3F3-8C76F076204C}" type="datetimeFigureOut">
              <a:rPr lang="fi-FI" smtClean="0"/>
              <a:t>21.2.2017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E455235-0B8C-4699-A271-FF0B0E4F5602}" type="slidenum">
              <a:rPr lang="fi-FI" smtClean="0"/>
              <a:t>‹#›</a:t>
            </a:fld>
            <a:endParaRPr lang="fi-FI"/>
          </a:p>
        </p:txBody>
      </p:sp>
    </p:spTree>
    <p:extLst>
      <p:ext uri="{BB962C8B-B14F-4D97-AF65-F5344CB8AC3E}">
        <p14:creationId xmlns:p14="http://schemas.microsoft.com/office/powerpoint/2010/main" val="407004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EC8BC-E7ED-4147-A3F3-8C76F076204C}" type="datetimeFigureOut">
              <a:rPr lang="fi-FI" smtClean="0"/>
              <a:t>21.2.2017</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55235-0B8C-4699-A271-FF0B0E4F5602}" type="slidenum">
              <a:rPr lang="fi-FI" smtClean="0"/>
              <a:t>‹#›</a:t>
            </a:fld>
            <a:endParaRPr lang="fi-FI"/>
          </a:p>
        </p:txBody>
      </p:sp>
    </p:spTree>
    <p:extLst>
      <p:ext uri="{BB962C8B-B14F-4D97-AF65-F5344CB8AC3E}">
        <p14:creationId xmlns:p14="http://schemas.microsoft.com/office/powerpoint/2010/main" val="1335969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farosgroup.fi/verkkokurssit/hyvan-seuran-taloushallint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sport.fi/system/resources/W1siZiIsIjIwMTYvMDQvMTkvMTFfNTlfMTZfNzk1X0xPV18zMDE2MDc5OF9WQUxPX19UdW90dGVpc3R1c3R5b2thbHVfbGFoZGVuX2p1ZG9zZXVyYS5wZGYiXV0/LOW_30160798%20VALO-_Tuotteistustyokalu_lahden_judoseura.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olympiakomitea.fi/olympiakomitea/jasenpalvelut/yritysetuja-keinoja-varainhankintaa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euraverkko.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olympiakomitea.fi/seuratoiminta"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storage.googleapis.com/valo-production/2016/12/urheiluyhteison_reilun_pelin_ihanteet_ja_tavoitteet.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sport.fi/system/resources/W1siZiIsIjIwMTQvMTIvMDEvMDhfNTBfMDJfOTg1X1ZhbG9fc2V1cmFubWFsbGlzX25uX3RfbG9wdWxsaW5lbjIwMTQuZG9jeCJdXQ/Valo%20seuranmallis%C3%A4%C3%A4nn%C3%B6t%20lopullinen2014.docx" TargetMode="External"/><Relationship Id="rId2" Type="http://schemas.openxmlformats.org/officeDocument/2006/relationships/hyperlink" Target="https://www.olympiakomitea.fi/seuratoiminta/peruspalvelut/tietoa-peruspalveluista/"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sport.fi/system/resources/W1siZiIsIjIwMTQvMDQvMDMvMDlfMjNfMjJfNzY1X1BfdF9vaWtlaW5fb3Bhcy5wZGYiXV0/P%C3%A4%C3%A4t%C3%A4%20oikein%20-opas.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y.surveypal.com/app/access?_d=0&amp;_ssi=373506001&amp;_k=-VdBz7xTKzl6u5Q_gzs_tIqgaV4K6z0N8EWG-u95isEmxv2fTterwaLb2oGgNOlj"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sport.fi/etusivu/aluejarjestot" TargetMode="External"/><Relationship Id="rId3" Type="http://schemas.openxmlformats.org/officeDocument/2006/relationships/hyperlink" Target="http://www.sport.fi/urheiluseura/hyva-hallinto/seuratoiminnan-kehittaminen/koulutukset#Hyv%C3%A4n%20seuran%20verotus" TargetMode="External"/><Relationship Id="rId7" Type="http://schemas.openxmlformats.org/officeDocument/2006/relationships/hyperlink" Target="http://www.sport.fi/urheiluseura/hyva-hallinto/seuratoiminnan-kehittaminen/koulutukset#Hyv%C3%A4%20seura%20ty%C3%B6nantajana" TargetMode="External"/><Relationship Id="rId2" Type="http://schemas.openxmlformats.org/officeDocument/2006/relationships/hyperlink" Target="http://www.sport.fi/urheiluseura/hyva-hallinto/seuratoiminnan-kehittaminen/koulutukset#Hyv%C3%A4n%20seuran%20hallinto" TargetMode="External"/><Relationship Id="rId1" Type="http://schemas.openxmlformats.org/officeDocument/2006/relationships/slideLayout" Target="../slideLayouts/slideLayout2.xml"/><Relationship Id="rId6" Type="http://schemas.openxmlformats.org/officeDocument/2006/relationships/hyperlink" Target="http://www.sport.fi/urheiluseura/hyva-hallinto/seuratoiminnan-kehittaminen/koulutukset#Urheilun%20johtaminen%20hyv%C3%A4ss%C3%A4%20seurassa" TargetMode="External"/><Relationship Id="rId5" Type="http://schemas.openxmlformats.org/officeDocument/2006/relationships/hyperlink" Target="http://www.sport.fi/urheiluseura/hyva-hallinto/seuratoiminnan-kehittaminen/koulutukset#Yhteis%C3%B6llisyys%20ja%20ihmisten%20johtaminen%20hyv%C3%A4ss%C3%A4%20seurassa" TargetMode="External"/><Relationship Id="rId4" Type="http://schemas.openxmlformats.org/officeDocument/2006/relationships/hyperlink" Target="http://www.sport.fi/urheiluseura/hyva-hallinto/seuratoiminnan-kehittaminen/koulutukset#Hyv%C3%A4n%20seuran%20viestint%C3%A4"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b="1" dirty="0">
                <a:solidFill>
                  <a:schemeClr val="accent1"/>
                </a:solidFill>
              </a:rPr>
              <a:t>Suomen Shakkiliitto</a:t>
            </a:r>
          </a:p>
        </p:txBody>
      </p:sp>
      <p:sp>
        <p:nvSpPr>
          <p:cNvPr id="3" name="Alaotsikko 2"/>
          <p:cNvSpPr>
            <a:spLocks noGrp="1"/>
          </p:cNvSpPr>
          <p:nvPr>
            <p:ph type="subTitle" idx="1"/>
          </p:nvPr>
        </p:nvSpPr>
        <p:spPr/>
        <p:txBody>
          <a:bodyPr/>
          <a:lstStyle/>
          <a:p>
            <a:endParaRPr lang="fi-FI" dirty="0"/>
          </a:p>
          <a:p>
            <a:r>
              <a:rPr lang="fi-FI" dirty="0"/>
              <a:t>18.2.2017</a:t>
            </a:r>
          </a:p>
        </p:txBody>
      </p:sp>
    </p:spTree>
    <p:extLst>
      <p:ext uri="{BB962C8B-B14F-4D97-AF65-F5344CB8AC3E}">
        <p14:creationId xmlns:p14="http://schemas.microsoft.com/office/powerpoint/2010/main" val="4037726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a:solidFill>
                  <a:schemeClr val="accent1"/>
                </a:solidFill>
              </a:rPr>
              <a:t>Urheiluseurojen taloushallinnon verkkokoulutus</a:t>
            </a:r>
            <a:br>
              <a:rPr lang="fi-FI" b="1"/>
            </a:br>
            <a:endParaRPr lang="fi-FI"/>
          </a:p>
        </p:txBody>
      </p:sp>
      <p:sp>
        <p:nvSpPr>
          <p:cNvPr id="3" name="Sisällön paikkamerkki 2"/>
          <p:cNvSpPr>
            <a:spLocks noGrp="1"/>
          </p:cNvSpPr>
          <p:nvPr>
            <p:ph idx="1"/>
          </p:nvPr>
        </p:nvSpPr>
        <p:spPr>
          <a:xfrm>
            <a:off x="838200" y="1514900"/>
            <a:ext cx="10515600" cy="4899547"/>
          </a:xfrm>
        </p:spPr>
        <p:txBody>
          <a:bodyPr>
            <a:normAutofit fontScale="92500" lnSpcReduction="20000"/>
          </a:bodyPr>
          <a:lstStyle/>
          <a:p>
            <a:r>
              <a:rPr lang="fi-FI"/>
              <a:t>Seurojen taloushallinnon koulutus on verkkokoulutus. Verkkokoulutus koostuu kuudesta n. 10-15 min opintojaksosta.</a:t>
            </a:r>
          </a:p>
          <a:p>
            <a:r>
              <a:rPr lang="fi-FI"/>
              <a:t>Koulutussisällöt ovat seuraavat:</a:t>
            </a:r>
          </a:p>
          <a:p>
            <a:pPr lvl="1"/>
            <a:r>
              <a:rPr lang="fi-FI"/>
              <a:t>Yhdistyksen talouden suunnittelu ja periaatteet</a:t>
            </a:r>
          </a:p>
          <a:p>
            <a:pPr lvl="1"/>
            <a:r>
              <a:rPr lang="fi-FI"/>
              <a:t>Yhdistyksen säännöt</a:t>
            </a:r>
          </a:p>
          <a:p>
            <a:pPr lvl="1"/>
            <a:r>
              <a:rPr lang="fi-FI"/>
              <a:t>Toimintasuunnitelman ja talousarvion laadinta</a:t>
            </a:r>
          </a:p>
          <a:p>
            <a:pPr lvl="1"/>
            <a:r>
              <a:rPr lang="fi-FI"/>
              <a:t>Talouden toteutus ja seuranta</a:t>
            </a:r>
          </a:p>
          <a:p>
            <a:pPr lvl="1"/>
            <a:r>
              <a:rPr lang="fi-FI"/>
              <a:t>Kirjanpito ja tilinpäätös</a:t>
            </a:r>
          </a:p>
          <a:p>
            <a:pPr lvl="1"/>
            <a:r>
              <a:rPr lang="fi-FI"/>
              <a:t>Hyvä hallintotapa</a:t>
            </a:r>
          </a:p>
          <a:p>
            <a:r>
              <a:rPr lang="fi-FI"/>
              <a:t>Koulutus sopii hyvin seurojen hallitusten jäsenille sekä pää- ja </a:t>
            </a:r>
            <a:r>
              <a:rPr lang="fi-FI" err="1"/>
              <a:t>ototoimisille</a:t>
            </a:r>
            <a:r>
              <a:rPr lang="fi-FI"/>
              <a:t> taloushallinnon vastuuhenkilöille.</a:t>
            </a:r>
          </a:p>
          <a:p>
            <a:r>
              <a:rPr lang="fi-FI"/>
              <a:t>Koulutus maksaa 60 €. Tilaa tunnukset verkkokoulutukseen </a:t>
            </a:r>
            <a:r>
              <a:rPr lang="fi-FI">
                <a:hlinkClick r:id="rId2" tooltip="http://www.farosgroup.fi/verkkokurssit/hyvan-seuran-taloushallinto/"/>
              </a:rPr>
              <a:t>täältä</a:t>
            </a:r>
            <a:r>
              <a:rPr lang="fi-FI"/>
              <a:t>. Tunnukset ovat voimassa kuusi viikkoa.</a:t>
            </a:r>
          </a:p>
          <a:p>
            <a:r>
              <a:rPr lang="fi-FI"/>
              <a:t>Koulutus on tehty Valon ja Faros Groupin yhteistyönä.</a:t>
            </a:r>
          </a:p>
          <a:p>
            <a:endParaRPr lang="fi-FI"/>
          </a:p>
        </p:txBody>
      </p:sp>
      <p:sp>
        <p:nvSpPr>
          <p:cNvPr id="6" name="AutoShape 2" descr="data:image/png;base64,%20iVBORw0KGgoAAAANSUhEUgAAAMkAAACFCAYAAAGGW+yEAAAAAXNSR0IArs4c6QAAAARnQU1BAACxjwv8YQUAAAAJcEhZcwAADsMAAA7DAcdvqGQAAO82SURBVHhe7L0HgB1XeS/+Tb+9bd/VVvVeLcldrtgYAwZkDAYS4IEJhOSl9yDn5aVBQkINBgwYMMYy2GCCuy3JVu9l1Vba3vf2On3+v29WMjYYsAkkvPd/x766d++dmXPOV3+/M+ecoddaPI8Ez/OEC3++6vIzT/C8j4mDjyRiDUvXd4uetHz7N7/cufGO363P3v8g1d1yXbrwqU8P1f3e7x3P9D06eO9ZrXD33Xe7F079ifKKFXknHlQHZ6Q1ESX0AbGp83rByTdJ6apqPbVTkK+5gkplkwIKupZKeJnP3WPmVq9K64Xsc0bV+vfCuXP7b9+61bxwqRfLj1XkCQfPZBb1npn4h89+5tM3bLx8SXD+oi5q3biMUqpMAUhs/GSWwhdOq4sIJB4+QJncGDVGwnRq90G9bQ09Odrf8Kd3fO5fTwuC4PkHvrR87GMfE7/zfOW2nUfGJw6enfaODw95B4aOetuGJ73vjA55O8aGvL/4y9/2nnruhPf1rfu8dTf8gbfj+VPeumt+C8dOemNjY974+Lj3g633euMTExPfu+8rm1n0Fy5PL3740Ic+cnNXe+VrqXq5uVyZgn5CZNUayS47FDYfIxnHCNDAorpHqaMlTgq59IdbPksfv/uj9Dt//M+E1uMIkVZeuZYEWWm+93tPf/lP/qJws39xFL+i0dHROiLn30gUo57tUSJRT7Z3lJJSlroDHq2gNWTjQrf+zh/T04cW0V/9wz30m++8jjRNotHxSbItiySJL+WSpmgkug6tXT83WquVP/XRj3604cWKJEm9DibbJUKiNn9pm2SVlpEqmOS5VXLNZrJx5MNf/AR9+4d76ZaVYxTJf5kUiahY1qm1pZ72n+iHhj0aPNlHlidSU/Ncaqkb7Wrril/nV+T7hOhtlEVZsm2bJLTc9AIUly0y3RZyHQVHOXTu85+mzOAU6XGFnpqZT/0LP0qXvutmkpJRuul115CKi9mmRZ093aRKDkuJzgwlxcs2XLGRfU/0LcN1Z1zP8RRBpFrNIsWw0doA6p9EHR4qnyBBN2juipX0xts3Uce8+WRPHqGp/n569AdP0M7teyhVFyFHL9KuXXvQI5mKhQFKRFVv47x/yvo94n9c130Cdeoi/lICMlSlUMXWIQoYgyDT1HCWEnVJqp48Sfd+/gk6ffI8meWT1HtijOYv6aF4so46mhqoZhrkGh6dG5hGxXPIcTV9SP/MDyCk2VAC8SmjE1P3pE3vN8xpS5CFNMUSTeRa+Fko0JNf+ydavnQt1ShAZ+euohe+fz9NT6ikqQmSoFWzUKA//e1bqb3eo236d6laqZGNGoNa8Guq7H7wrnX38JVmy0lYnmVL9xtp5/pgUBYVWIbLwhXK9J1P/T2p0NkVt7+VWub1kOCo+B4nQeki3g3HoOGBAapvTdBffuUv6JqbFrjf+/LOZ2981/o7/vyGr2f4+r7ouCyZMyfzJ7e/d/PcTvczrS1UTTVa1NwiUM0J0dPD11HDjXeREg/Rs88/T2cHT9BoZoosnC2pGqlalNp75tEPH/4OveeO9qqZq3zGo8Dmi5VwebFHFwvEKJ2YPrGxkWJ/eujg+KZ/+tQL4fF0QgiEHLrv3lXoAVzV0qkhGSLDUqBDDS4I0xWcyv5Hb97RdO2cv/v8X7Xs2bp1q3Phkn75iYouFs87oJRKrfOvuen7N/39X6/atHZDy+Kx7ERSlYOKBKsRSbEC4qGcSZecIq+2TRADj6fHi33r1q2zLlziZeWnVvTSwr1EHNMqwlQ4oOrsMqSb9WbYC1daW3cagnD7y1r/SuVVVXSxsG3gX//zK0bmn1J+ZiVnf/hDbc6izmbXKS86+9SDC+dd/Rtd1RPPyE4paGs9CwaL//5vZ5r/5HdOj75wYnLB7/6uceG0nyg/UQmHosknv9tgqspbUu0Lf8N17CVOJh2WjaLolHTBjcBn0CXHNLzcD37oCus2VKaz42eNqRNfN4ItD9y45RMzP97Ll1Wya9dwcOtjj7533oplf/Kdr9w35+5/+UOxCMuSYjJFIHkJjlI+VcJZLgXhnPX4fvSFp0kfHIIbeW5u/NBo08LYP+aLoa+8/ZMP1S5c9keVXP2Gb9Zv+atNn4nGpLcqYUl2BYkqbo1KngMT9qhetkmEo7z/Pf9MqaY6+svfuZN+/68/RZIi0Pe++qe4AhqQHYMoSvYTn/3h91e+840fuuqqq2b42n4lU1NTEc9zt2Z18XWC7AljGYMc5KDWuuPUb46RGHgdTTz7KK2/6S1UGcwjDqokI9dYiOyKrFFXV5A8x6XCVD9FEknac6TPe+Th+5+Y1714M8BJ2U8HeP0PgYQbTARtDzmzJRmmZEOCgtZaWiG+EReUabrioGcOHTkxTH/4sX+jbz7yLJ3tG6Rssei3FXogx7EQMD06fvKMEK/vvKFYnbmLfxSGh4eDmqbsLZjy8hpczbE80mSFRL1CMvopiQZpjk2j4SB98rNfp8ljafrdN9mUDb0JRmLR1771GP3eh99El65ZREN9exFuVtBHf+/P6HU3zqee+et7a8WJ9WIwGEx6ntwxDXmz7GR2rWrVzzW2J6F1EsnGKXrwcx+nxeuXU6A9QgfiN1CfVKYJNOrdH95MoqT6cV6AFDx8t/HydTQyuouOHNg154nn9yZEA8UTnZokcRJFPmcFQx8kRSFnRApXoC/+6wMUGR4mpFUqlTwqVgs0eOI8Hdm/nwb7JyhfriGdu9TXfxY1OfT87meobzhK16181Hj7rW+zxLa2tjz6vVuDSXr4zyraiH0C0i1QGZu7VKTlq9fRVVddS0eO9NMN77uaRrc9RJmMjjyjURVizeRgRNDJxo2rkQw1WrNiHXV3LabPP7xs55VX3pyVoTAHOOtvXUe4GtdOzWRdCofwSgBNQFyCrVGkoY6CkkYr6lO0+9mjJMsryEJUDidaqJA3qDRdoHI5TTtmHiGr7FL88iopmpRt8+r/lq/vmzBb2IHz43eUprzP1cXUhKw9h0x4KYxAQAIz6NEv/jN1L19AXZB1KlTny517LbpI46pI6alJ0iIKbcveR9/6tyforR+8ppCfnv6tLW955AG+vJ/EUJv3g3n3fHvVYvNNc+YYp5rqrnDrgdoammX62tZR+vzTq2nRpivoi/d8mb5832dpEuJJ56fJtOGoaE4k0UCPfe9RWh446apB7dRTDx98s3fbym9zBf71+Z+XFgaFkmL/D2jyAze+ZVeXA/Oyof/vfnc5oxFSlQBlJ6ZpTnsIoCJFYXWQqna388h3vjLy5jem//0P7zn8pUf+Yf+LGZLLT1TChUP6I4Mfi//l5s4rb94Uu+mP/uiSddPl6TZFUWByAoVUC+atlRwzMCZJ9oEvPPCpxz98+2+90Nm5Is+nz17lR+UVK3lpYX0R9SoH+yeCYTkVFhEVXC/gqbZaqaEsXbrUYnFfOPwVy8+t5NWU2YZsFakXCkr2yF5lWn7m3m8pwbYebfXamEB11/rHpQ8e9KRAyggEApax9xG7den1jJ4d2rzZ/XkNfTXlNXXGb/TBg3IulwvlqNSUIL1H7Vi7wJPyC0RyO8jTm84++2xq7qrXB+1aVRWMCbV6akDwok0U6O5CZa4nRROm5dTM4pe/VZNLmWzdH/7O1NREZiTXe/y8KEl9gnrq/J4nj02sb1PLa+85aKOBr7qTP7czDwKzLBsbSzi2ssiV3CsEW73CkbzFYFGNnmsHUZtkuGVBBlKOg9lE95ykRGcjOSCPoodoiKAzU3MpVBenQB4IHTW6ySRJoSBVjp0lw9Bpspwlz7Q9K5d10/1na3MuWZceHhw/OXXyyI6WTnpBTFZO2+e78mCzPxMfvWJnmHxS6s7IZesCq8Ih9a2aJtwgSm6npCkBURVExxWpUK2RZdo0nJkmB+xKiEUpFpSoXlVIr+lUH4/5Mp06laWB8+fp4e88R3WNUfqt99+Jr5nWoF343QZwcHWP2hc3U0MIQRNfisz4ZZkcI+NatbQuuZEhz4s8NXXwxMMnnv7qkcGuVcVXGhd4WWfYjIpjYylDDd44UnJ+U5NpPUw5hq9FCx2QZY8qyKLj56Yo2RYlWVPQqSMkplaQA/bWAaYgCQEaOX+cTu7cSVfd8T6qnB0nUUv6DAJOjTT+OfrE3b9Ff7Dl03T1pRvojTeuo099+Qkay5yjh77w51AbeghAw6xi6MwhmpiappUr51I4tdDdt/dQKRAW9yuifO+99376ya9//REmYy+a4YvMAh1RxsdnVtdk+RNI5Z8RZeEGIIWEyC3AlWVIsO/cKAVApjsWtlAIEKCaM2hZqJUW6Q5Vcc1J6wDlXJsO795Bk9NTiK0SrWl92s91Gsjen//NZ8FzkzQ4jjagc2+6+RK0QKTf/cBNFIpE8Rk2C41wLIB/USPS2rKViykQamSxi6Znxb//3Qeu++K9X/jMW9/61k985ztfX/2FL3wBPHi2+JpBR6Tp6elleP8L/HULyHUoa0lcD5K4A1r7OLn260GJBKpUEIBgVnFU6Liz1xGBGMBjaNLNkRlK4BLMvYGF8Nr/vf30HQAqSZToI29UqJZ4A7JThR7+/uN051tuJjUI38E1v/f00/T7H3oL6YA1l69bChPWafT8EWpuaCINJitqdfQHv/dhUoICXbXpZjp8aHcN1Obx1qb6v+3uXnX09ttvBwhC+cAHPpASBOkOvG4HdU6MmnBb8HGRe4PspZsL0QGbdBweAG8PAIRZoPwiVdjCCX8CmVuUBB8PWWX6+tfvpd7nn6PvPnacYuEUKfCjZnk3HTtboJ2HxmnVqqXQVoB279pHZ4fG6OjJE/S+978dvlMjDYJpba4j0zIR5y1qgHYsMQCBC3Tq9GFqiJ2kU727qLOjQ25p7q6zSCokolrv1q3fr4EdeIJpmgk45A0Q5HqYVSBty6TCQcHrSM9WACpEymXyVCcdgrTbSZQhA98UdLItjWQFx0LHR3c9TceefpKqU8BogLzLrruWxESITvcPIzSvosSy9bRow2LSNY8iLTAdySMlIFHXvC5KhFWgJ4UiQYUa6hJkVrJ0/PhRoKQ8JVMNFAhGaN/hAzQ8ThRrXEtj4xPCnOiQXS7LZ6bK43s2Xb6v7I+YIMHmJEna45I34gK5M2cU4czshHJMoumcSOFgGJhig2/XHjQkMFISougQ8DfAqCZV6eBzj9HUxCCVJtB4BIeDu0/SiZODNDmepnTWpmR+N02/8G3qO/IE9Z3spzOnRikYCVLf2RE6C3/cvvMI9XS3wkwhKwhj6fIuEHFoKBChYs2jweF+mj9/HuVzUxRNJgEQloy+9z3v3tOaWJHnfvgBoL29Xbdt+zmApK+6gjwoeY7jASHb8JfclEiqMAZyF4RvFJE7kLIRDACkyHJ0SBe+BWfd9/RX6PW3/w/SwSu75q8m5+wwBUNxMmA6DT0dZKsODVUXUq31OprIt9LM+CR1zO2CL4Vo+dL5dP50H1UNj0709vtYsZSbpj27jyOsD7JP02NPbaeOznlkUpjKTt4RGvKD5Z70V74z8vVnPvjBu3zO97LQzJSsZrpXZx36bVzvcggFIiGhUgGJ0QIUi/SBes0lRGeSxTSSBFA7OiOBLnzrn/+SWuZ0QIMyrVh7Oc3gnAOJFM2UyzQnv506y2P0lcPLSYojYuGit162jJZ0t1BjSyvQv0OqpJAB4fjI2jP8sc0np74EJUH34Jyeyb5roiYqP/yZbTtBRz5z8zvWbb/79q3l2db/WGe4cMI8uG1b6vKr1lwZbbzl7Zde2n41qZF6RXZlBxmevDJlTIUWtjgUCoZgdgilEKWNkOwiohWqeX9QD+EMERAJETUwCrCQIyugIl/8/OcIkYeGBs/TVRuuof1Hj1BYM2j5ymtoZmYCjKJKhm1Q36njtD93hgZPHkJ+E+1b3rMyffRAYVf/4b4H3vQ7G7ZlV3dk7hZenjh/ojMvKUw7A6GQ3AUtX/NE8e9f97rIH61yBa8Bf2v/9E+7xWd2W+TJMEGQgJakTWMzHbRsrUx//YeLgB5tmCcCNrTogtjJSoggDzpwcBy5oxXsxaBENOyzxRC07iDgGEwAIZLvfutv3Dmx3ebm26vT95y/7sijXz7xRFtn6LnClDD40Cf3wLZ/lChfWn5WZ14saLzQ23tCGav7SmJa13qWhjrXtFg3bnzdHTsXL1n0TMvx45dG3/76U9q3f7hKNkxTfOihlZztBURGsNUL9NYRKSBX4WIBqhkwTIRx/A7FjQPezTE0eXep7F42IXjG6Se+//D+RKx0cNnGN/Sd1Z/M3770bgstfcUOvLS8qs68UoFTin1en9JY1EKuq8SAsVKeazaiyqbpSjopukKdLMkxVc6JhtOA0O0nYReaLQK0ZtC2nObVpnQnNC1rVlayIsVHeu+q/s7NG8Bbfvr9mJ9VfuHOvJrCOezCxxfLL4O3/LTyX9qZX+uOXGisQNu2idTVJVNlUKZwl/zM/Z/UQm2N8spLb5k9EHRhcvs+O9XZaZgJy65+9bN2129usWnTNpjTFu8/28lfqCN+47dtk8ajJTWW7Iq6ppcQBLMeztBMpdP1L3x3R3TJ6zbXJerrQo4nClN/9rvU9KEPe46nVeEzmcwD3ywJZSPd8Nvvn6T6pkyk8kLu5EG5MjMzo2+6+25OMa+5U6+pI+zoI7sf1NwC8JsodYQSc+eFU4mFnjDVQ3as1fPshqOPfTu6+pKbVC9Rr6UfvF9WGpopsXAZWapHcjBqAzEYViZv5u/9dEkKJGea//wvJ/p27RyozUyekyWrbya9f2jk5Ez2g2vfoAs/42bsj5dX1REPiXN609JQIJBoyeQLS7SguM4pWatji9f0CJ5dD0QddvRpBehGgokIuQMHqLjriND8zjtISqrAcMgxSKZIQCRHwp4JgpUbmfGkoeNO+PJrrYmZmWotPZ1FGB9EmDt6cse+fZe88XXHhnbsHe9dsqT6s+4uXyw/syNsQiMjI4EiaW1g42s9QdkEFL3WdaVOT7RjtieoyOeioBdJ1k2qc3WqfeEBil++kqKt7bg4IEcsRiMAj00tKeA1JFQeUetqB3kUKPNP/0S08XKaMitkVWquVEpb53tPlcRIdLhj0cJ944cPbauf13SwYMTGbv+Xf9F/lh/91I48+KAnNc+bSH31/idXx4T0zUtXdl3VsezS7mRdOLrvmaekbEkSyrUstXQnac7iLhLD4Pp83wqZWuXLcpWALvkTOX5DgmRUzSN4IgWRNCOA4O75M1St5qgwPUlkGNS/G9AqFPZi8YijF4qlVJc10NZRt2NmsvGxgROHD7dEW7I/bfDiFTuydu0XlL/9zBvbIqpwoxaQ3gI2tlpQpJQSFGUHKd8CoWTIkSlbVHKqVJUcf6BiYUcLaZYO1imRDInzTTl3oEqf+/K3KJMx6D3vuJHaWltQKbAZiB2SpA8aKRKgeCpMcwDnuP+QPCiyQrnxs3ZYU7IixQ/rpvjdR37vN58upLKjd289+RPzCnwm+dJy000/1ARVXHjlpjm3Q3rvBoBcA6gfl1URzBYtA2gEEEZtHrh3FjQ1CthN1NwUo4iITgDdPnPvp2ny3AnqWb6OsqNlMt0IrVu7jO756lZooErzAfn/eMtn6Pmdx+jpF44Cj+2ia667nKJg2dwJLp5r0dToaXFocDzUPLe9VY3Eex7/1rdDN3/sH6c3v/WO/De/+c2XaeZlHTlx4oT6m++cu+i2ty54jxQW74C1zNdUCkiqLEgqUK/pQVJEE9NVCsk6DUzYFEzIoLc6NXtBCrAXiC6d3rsLDRGofckCkmsydbQkqaUhThvWr6Gv3f8DWrigm46cGqC//YsP0g1XraJn9xyn215/lT+7wwUHEkWJasUcnTlzhoLxhNDU1KiIslYnd3d0KoqmPfz9B8e6O+blTp48+WJnfNLFBY4t1dfXzwHgedtk1XmL4Dpd8EiVbVuRPUqPgRmCojrA6J41DXQbpTltSeo0NHKVONmw/RqcQYRGKpUq5bJZavOegxTAvnG+okj05a8/SKqm0Re+9jDNaUyAArCRge6UXfr21u/47QCThVZgYIpM6y5bSt3zekhUwIdkRVGDwY6vfOMrt1XKpbe9+e1vnvPggw++qAi/IxeiUxwfr3Vd71bd89o9AHYepOD7Jxxh6lvmUqoO50kZam3upBq4SrOjojElagFNTTsmeApbHNBjcxM1t3cgkk1RRJmhcDhClmtQsVijT/3dR+EXLr33XW+C5EUQOWalYI0nxnwuw6bF+VbBq1qSKBbUcC78EprqP9cvi4raLgvqrccO7b/20UcfTfjJ+WJHUCRFUebju1twnfkG5OdAMjAkqBqNg6o1qpDoRBB9GkFDXWr0QqSIZ0GLZWqSpn0+YuBfF1e8+o730lXveA89e/5mOnr0cTp6coD+6n99ie7c/AY6cXqQtJBKo6NjdH5ghEbGR0CpbZoHLo9GzfoI/q/pZUokIWTEe1VGZyyBDh5+jsxCBk2V51+yfu0bGhoSC++66y6eRDPbkVwuF8YFVuMKy/BnUJVcX7JMeyRFRRNdSEvDwTyMTdSC3ySq4vv5+EVDQ5poXUXxzcJBJ1EzjzaRXq5S78xK+vq3v0/vefuViHYGJGtCOC5J0ISNi2XzVQonwrR2zVI6wJNcuBeoQ0BOIkNBfjTRQYsGhqYpEm+jW996OyVamoO9vWdXeLK55uabLw1zH/who2Kx2CoI4tvweQMcLVACIWLjk8Al2LQ8yyXLTKORcGiD2d8oOsEJTvErkans09wA+HZNwfHVCn36H/+eBvtrdO7cEM2P9VFUGqK4eMK/zzWalujI8ZPU3tIAA1bp3MgwXb52MVXR8e45jajZg1nlaGRilOobWsiRQrTj+f2Unj5OqvUYzUxogiPI8tyuBWlk2MMrVlySZ41wm5vwmgu9BoGX8AaJsK0iAiGH+LYsysCElurfSjdtdMKGZPHCn2Q6YV9bSc+lT/35H9D3vvEVSsWiMMkA1dXVUy60kc6PGfT1R6cp7yyiWxGhJIS/x57eTU888Rxdf+NVOJbgSxDubOXg7jLN7e6ED4FtQnPnzw/SssWdNKfZIrOyj1au6AmsWLZwft/AUAvaLkqbN2+WA5HIErToFlcQWpmulkC8Z3uIjuA/G5GqZjgU5RFK7pw/QsidexIZr9s3Q1mw6f7PfYKaImEqo+J02aGyFqNGVO54yB1veCPFF8wjuT5MY2aNFixfQM1zWmnhvE6qQwSL8kQq1NXSnPCFUy1myDCryFVJeB40eOQIZQo52n3AovWXvYl2794nJGKJfNXydjqGM+D7iO8tkKaAFzscj2uxYIrpIgk1mDxjDAtmBLuXhDG/QgkObls3+L7ATfjSJ/6SbKNME70n/fGsZddeRZ1dLVTOFMg0JBo9M07RYIxHJsDpRTp3uo8K2QmaymUQIBBKdINyxQJ+Z6LuUS5foHN9fTDr2ckZwHo0NpqhhuY6On7yOIWBBqrVb8CPdvi/i0uXLgVacPMwnxwk6+gcdtjl0MIInFBExyaGqowiIFme3jaKn4fIdkDT0QkX8hKFCi1ZtMJ30kgkSJddez1lx7NUBeodH5siISjRxNgE5UZ/QEbNpKmhMYRXhaamCzQ2CV8YGQFC5uEnGVEKF0FRoX1BDVEVHXQ9hJZqHsGiRB1dS+CrwGrKkHPnLW6xudkr4XC/1Q78YRrv/dCGXkb25sbPxnORjLBMdXF/bhGkb6MDl+FCc9Chg74JyEIG70U6ffIUWQB+Gy67lowDB2lkaJwG+kf9OWb5mQrVSllaGI7RQnUb9Q9NUCafo/poDGEWHZsqUrFU8+81z/bDIy0aop4lCxlbwwq4TWU/l4QCIT+ShhPrdcdb23f99Z+ZoC18GNIo8E8GWjmGK6TL9gU5s6kB0eXHoToeD4Z1SeLz0MII3nVQi9WI03vQiXqY3mmqT4bJ1JH1BYA92Hc41kC6rtP6q9YSkj/FYwnaU2inex81yKyJEIAHjUcoGg+RgYvvO3CaTvYNXgCSHhXz3DlEQ1gGz1aYmpmkSyGkSrWEqKm6/YMD6d//276jGaec5sE730e6uroqMK1D+HjMBTpioXCkYlOJau08XkWqMIJKrkPDO9HNIBw+Tbq5Fvjo27DfdVC7RO/76Efp/NnjdNfv/xkVEUrXbFxBJ/aeJQcA0LZlcsoexVsXkGJbtHhxB5VqBrXWp8g1bKpVDVrcM8ePfhYiJ1gyUaVA+RzfNkdEC2jwmymaSI9SpMmqtV8VO7binV2H9mU+X+HfIWe0F7lkbGwsJcjCbf2VwEcigr5UBLYpTOkUEBXSKzaJmkipOCCFvBdmNkE152bwir1AtpfgGIP6DhyCf8g0M5VmBdLD+yZpsjlOJQSMlo4m6kOyWwLe0nfiPM3t6qQQfGl8fIqaG1tptH+AktEkuVaR/uEv3kuOOY3IN0qHqrtJt8tAFBKEZsFCHMAVywqFIr0AX5+Fuh7+7fWfzbIX+AGLzQslPzU19axCdgf+jiERdgi2LMPfyAkoFAQolFyERHsN0iBP+4H/eJfiXAvaU/FyyNBdOGM3yJNMkWNZWrS4h/r3P0nzowapjQVyJm1qaAhST4tAq3vq6dIPXAktc564Ej4A5AxNuIBCPOVIcerJKZmAJsAOjBRgtqLq2Q9//egIFUqP2rbz7B/fsSEvbGC7uaCRi4VhfCkYXxSQ5XfDTt+sz1CHpngq3+3lYU8FOcR3PJga38UNiM/ClzRoZhWdP3GIFJhQvlahRCNAUiRBqbYGCmhoFBoLWowkzDkIVaJqkW+Swg8dvh5IVKVQoonJEWrv7kZYr+B7i7bNfIO+9altBOXRDXdutB76+u4RRXcfvuMjV9+37V92n976EoLl+8jFsmzZMvP+j3zgjCio9/3JHbd+TRDsXkFSqqIAHO5B4u4JmNJhUoPjlErWKNlwDdU1XEahZIQWXraR5l15BS0GQWpevJjaOtsBuQJgsALMA9pDkt2x9wX6sy1/Rulcjt781luoYlTowL4ddOzEflwXITcQ8XPY0WMnKaH8kL7z7y/wlFwPwaAqUqBXdYVvvvWDl91n14XOvLQTXF6mkYvlwIEDSl1dXVsk4t2IYP4WUfBWo54UpCg7iCJgHeAVCmWyNu09OEOPPHqGek/kIUWRvv2t5fTUjqdo/wu7aOnyxXTbm2+ns2d6qaOjk8oVh4IhmaKBqD9aH1ZBxRBU+GaTCSDJUGTPzmcBYifpw5u/TB+5N2pfeVVX9htfGzv8+t/Y8N1Hvrb76bs+smj09mU/dwr9jwp8RpqYmEipqrUa5Opmx5WvEjyn2/NcgChBuumtuwQLWGv5/MM0MK0g0cEk9Ah94/6FyOQlCvOdYEbCPnmCPNUo5TKTlCvIFItGKIHcxGbKt/CY5ll8fwU+kk1Pen377nJef71RcsPVge9Pv3PHd+997rHb3nLV4cc/PZn98XmxF8vLTOulBQ7vtLS0pKtV4flh+xufBcr9J9dzvi1I4mFLcNOe6xiKPOkeObUUlc+ntaueR8JivwME0SL+PRRGxIoEoAk+k54eoYnhAi2dF0TO4Snl3MenYHYcmn3BAeqRkWxoymSszcd2HVS+HVKEf5LFwGcDQvD591356fRP6wSXn6qRlxZUIk5PT4dMId0ScCNLxmli4523nlzjimLXnMax1OhkLOR4iiKKAem+bywWNElCKLCRKDWSRZ4CCD4DPBWSKxCQRzU7DjngsrApoHELoRPYz8uqUnVQEQ8cvedLB/e9/c47jp2oHRvvXTpT/fG7Va9UXlVHLhbu0IMjm7XrQp+su/p1j3fKmjC/Z44878ZrWrtvvK6rJV6vNQzPDEVBrgPgyZooohucWH3jYkuT0SMmkqIui17JNp6dEdVLJzR5ZuDcmH3u/gc+1/cHv/u3Q2HRyt5zz6P6qxlhvFheU0cuFnSIz+OZFQHPK4clSUy6olqHuNmc1acaEPoTKv5GmOaxOr8OSdA8WT4JOLUsg8iUt0SaEU130kbMUCQld99D91VohvQtW7Yw9vNzw2spv1BHXloudIpf4uDgoKxHdMWp5ZSwFlNNoyghBVwodeRo445kNJiV4DkrUF5pDXYN2ptoE0v9v+e2wqspFzr4E+U/2+CfVn5lHfnPlpcI4kdt3LpV2NbbK0RbJ4T+8RZhydKltHTJkgs/nsTr4ucLRddn5wlvmvFoS++PBLhli//5VyXU/2z5b1PKrNC3CLR1qXCwJyeurVsgeYWklI/asmQ4MvgxSHaPJniaKlAO+Sgu23JVOfvko2quUgmIakqds+wyMdacBCiXBYlni1KV0t/9ltf8lt+gmUOnXUXTTSFv61pbm+llp6yJb91vaxHZFClmhjcsN7SuJaYTjdqJhgZbyB12KGo61J90qRcKhOL+u5T2K1fKixa/dasIQ5Ymx3TF8jSNLAoGqBJS5m6MykoRfMeMe4IW9xw7LpAcw1kxpPvYiWe/FskMpINuqFWdu3iD0rnsEg3MJECeqIqyK1Z695JQP1eoPPo4JRbPJ4AOL9zURibnLiJTiEV0T1YMAWzG6hs2S48/UvN0ryxqclFqqy/Gr721qJvlQqR7XnHkiR8ULDJLniCWdJIrwIK1sBMynvziF81sW5tDm7a7W7ZwnJ0lEL+q8ktXyosJprdXnrTHFMeoBEJ2PFI1M0mH1HrBM5viotic14NNyblz8TfVubKUJMeKCV4pJIpm0LUDqmc54Dk5Wa6FJUhBFBxbdPmDPk1mpSpKyRbKbt8phHq6SEm1kheWGO8hrQFMgHuQaXkOPsqy4gqRCNmVkidFgq44knbH7v+ao7TOsQHBLTskm6lbbqtVB0eqFb1WLsxMFsjUc2okOqObxjQ4+CRI6uTpp783QxElp6SrxWhLvEbUaPYuWWJvuftu7vAvVUn/aaVcVMLBgyTJbZMqWGtYFZwEGEyjYBltqiC2l/OZOUHBaSW93AQiXpfs7IQXUAhoXxMsS/YYceqG6BqWIOu6IFr+FDift/CS0dqBbRRadg2NfvNrlFq/kcxolCIdc8h1TL8DTI35xlq2bMP9FJA7HgVF28CjLDBSkakFYLna0kBGSCPNU2j0U58ixQNlb+72xI45nuk63lS16IkifDWdt23BNoEba65hlGrTk9lyvjx1yZvfMnZ8x7ZhV1GHBVka1Sg33TZvRX7q/GSlbsEC89HxceeXoSTu02surIgtfO6WLfLNd3408O+f/GT8iiuXNnmC0pFqnN/T0xnpyZfdzkRYbREDap3nyhFVkQO25ykOYoPpGv7Ame1P97KA+W0ID3JDvCm7PKbON4pnJ/DxexBOwLdNwMQoDPPnwUmJKRyIZuZcmhSc01AXBwn1SJwuUsiroXFQlGwjAEHwySTJIdCgQAO+52nJSECiQlPffIhkMPSa4FDZ1EkvlnxuKDB5LdUoOzniTY+PeyuuvMqZGBu2tVBcz4yPlATLzGhBdWJmYnQopE33e7LaLwTqh42aNmUb+ULLhk69l35xL3qNSvGEj31sm3TZZYs0KWolAlqwpaKX50Fci0gUFoCOdOVyhWYtoMQhjmAoGFJyhYrY0dUkHjl0xr/lY3gGNbd1U13Yox17jtHhw2dpxfImuvUdb6Q//Z8fJ9XJ0xve9y56/Hs76EMfvZXGjh8lyUC0iMRo5frLQBAQUNBNJGECd6Wp42kKg85JKhRsIUAqkj/UzsM3fHOPwxnfcuXjXSiZ+Ss7N9838+9b41jbsqFQGXhdpLY5DVSEchqBHOxyhcpTeZoYGaFqeoam+geomp1wA2S7HUvnWdPn+motdW7BDtqTgtEwaNjFs6WidDqeip2rTE1NhBpDhYaGJa95xs2rUgrP7Ny7d4PiuqXwm99/eUN7g9sVUIUlqiYtR+BZIMnWHLh6UuQRMfJkV3CFYFiBwTkIQgIsHi7Ak49xLZtyaF2MTJ/0e/gb9i95pDsWGSr8AoJigamQqlMzKQDBSzycg1c4FmG7gFBhyawZdLVwJkf5TJX+4VPfJFKgAAifb43w+bbhUFNDgP7wo+/DNWfHAOClFNZC9Ny2nfTU8wdIr1aoubmBbrn+Klpx2Qp/8rJtm9QRUdA61MHD96xcv8BDJfB5fFfNT1ClWvCak6anF1U7VF+nA77lbCkwhh70HXjo6d6D3/zsSTkYGYi1xabmrrumfPPv/A4veWJS9jPLz1TKRWVQpBRza3Jr1bQWf+RPrliRCHjLNEWcK8lyoypTRBJcVZYhBWiIR/fVAKzZDzmwZv0YKdoydARWifZ4HnARvGF0GjK1pkiNd5McQEc1Nu8aJQQVsnYo4JRIkBuoYsOKIeXS1BA9+Y1v4TM8wbbobb/9h1CkiHAFpSK34GQ4hYTow9Poed26S1/65hN09lQfDMCmf/3fv+djgL/6uy+QYSJg2g6tWbWYNqxbTS/s6aUTJw4hxAXoissX0B2330otwR9BLPYyVgS/86CEAiAxPcEz0AdIkU1KpuqpdU6Tp4YaPFmLQvBiZde2XTNKVOlXVfVEIKgcFj3llOu6Y+Vyubh3717rte+zMZu8pXw+H6nVnFZZsJZCypeUTVqV99x5kufVKXxPlYdZcazshwS+3QLr9i2VIzrR9OQxamhcRUMjGYqE91FL/c1QCPqlWJTN5Ciry2TYVZKTCdIiyCuI97xIuBWhQ7aRmCHcvAevgXTGzx6mwYNHqVop4doi3frh3yVj5vsUqSSpyHc8TB5nlxGS0Aable/R8PgMff4rj4BDVulz//D79LF/vpfyuTKZUPS//u/fRZhDYwAA+PZMBjnkk/9+H2kAAh9+3010+colvjeyQ3JhkbBO2N+rhSwZ1RkaGhyg5o4O5CId3pagQKIFYTTsC3Df/iOOorg1RRLSDzz4rfMz0+nD9Q2p/bpV6y271viqrlVlKIbd96LuXyx8l/NlBdfjsRLNtu16w3CWSJK7yfW8m9CWK8eq7kLE9HpZ8AKzsodNwPxYAOwafFOpWihToSRQQBUplGyjYmaIUg3NFIr0IJyMQCM8VxuCUBQKiirNj6rUCA+J2mEagzIQ1qkKAeg4pgLxR6FwF5cfOX6Ayrk8BcMhCoXCtGrFeopUd1BzpEANwnMUrJ6lEs0D4oJVwyImcjn63JceQX0mvWvzrRSNhunx5w76+WXzm66j7vZGCFn0cwl7QCwSoGd37Cc5HKTxgWG6YdMls57xosjYU/gNoRQe7xpV5MY6au9qA+xG2FUCiBAJ/3ABljE4NCBqmqqWTCXae3h/Q6wu3paIKY3XX3tT8JJlq5yY7BlvuO12a9WqVe727dtfppiXKYUVMj4+HoDLteDzGpjRDXjnTURWITi0TJtyUFIEidMDJ1KBEyyawfGa0RGv3uAGBgInaHoqyLkZbDuCTkwAZUURUqIIJQVK2CUKCRrYYQUcMOifJwkytcNuisgttgI4jOvKUJDjL1ESaPvDW2dvOkoR6rnkKmqEd53pH6OR82fp+TNdNGyupYmpCqVLJfqHf72XDh0GsICX/dUf3kXtLXV05NQgnTvXD5na9K7bb0Y7ORJBgaiD81hADdETz+wFsUH4FSy65YbLfQWj3y/GE/YcvnmkVwpoV40iCQ2/qT4/EoDm0HGkTgmeCM8eG6GvfO0rwtDgMbGtrUOdnsrERDXQUMiPNCbr6sOn+vPu+OjZmplyjBsvu9F5qWIuVOcrxJ+sKSNPwPpX4c9NsIzL8Mtc/AbxknzOUIWY5MDaOH0wRMWXiK9IAT6SQX5BnkjjcxodcBE2OuARPJVJBcMWKWqARwCmKuIYBAZSTvWol0HqIK5ZD4EzALbwXT/1aS04LoC/Z1fWcfLm2+jcchYME8Pe7WdItuCVgSANjo3S40/s9MNXtWLTh951OdliCn8jz4DHDE1kaO9+eFvVoI+8/3Yq5AsUDIYgXGQfGBXfWbv/O48RQ5Wbrl5Dl6xd7i+vCodCtGQ+3zSGgtAOF3XnpvqZjFKyoY5s1CfbCJsIW0oograLlC9b9LsfvZM629toJl+hFcuW0MJFy73tzz7u1Dc1FLPZzEBYje2umaVtiqgdrladyZaWlhfHw9G1WYX09vYqmqbF4bJz8VoLQazG152sEPwt60ggPInU5YmZF5IeL+dyObb4SZ3XbTKaikPgXcgtC/EOi6pkCRmZWrxzQAQGrIAHQBL4rR4CsfACwbObiDlLWHmOJBve5syjFVUFx/iN4yZyG1EPhxskcadKzz/3Ak2OZ+i5nXvpK9/6Hj379DPU0iDT+9/9evrwWyVqE37oz1kol0sQGFFLawrK8cBsFTpx8twFlGdRLJYAnzVo9/5eUqOwfHRmw/pVlEX4C0eiVAA85hDN/WUD8ni+ERrW0lGP/JSmEETIkwgBcWAwyGXoYf+5EST+FprJFuiqy1bhc4z6Th4VNl1/vVTIZaN1yVhHW/fcVaogrblk4/KeK1+3Jr506VI/P3Nf/X/wh5jJZCLII11Q1WUQ9/Xwg7VIqE3kOQEJqGpC51sg+AXWKkMZs2tDEeAMgwMNmrYditlEIt9sEzgZg5NYAYq7GgmAqnyj2/O9ClcWK7OdwG8S9ePIHvzNsLcGnnEUil+LOpBYkYDPBtDhkEpP3/sZmpnmLR4cquvsoZFylOaICXoOsBaECC1DEFTxb/kkqSraBO9lpp83OmjVupW0aulChFCJ7v/md0gB6+dppavXruT4T8/t2EsePKpSytE733cnJbwyJeNx5Mayf/963fJ5vvHxfCkmHKWpYTKtCryLt39IUByhtMY3tuQg+iTSD5/YRQ89+HF645vfRkElTOWZr8Mby3S2H2Sg+RJv4dzFRkBQpmpi4IheyT3TGIu8kC1J/clksszLTXlaAStGnpqaSiEULkMcvw7OfA3kvgDSjjPQ5VjaV5IQnvAHrGt22uisOzP7lZBbeLqPYZRIEybJBVzSSymKuAg+gf1Q/bVQWxXHwEuEIJNmCJG5Bq7j6AgxQN3aQwh3b/WnfTPj5smVtXKKvvOFz9FUUzNEblEpV6BwKkEjk2kaqaSofeFihAyF+nvPUSwZpPzYIF13STMpdVdRQM5SU/ZJqta9F+SwRo4BdOaHWAEhTKc9e09QOj0FY5Kpsa2BrrvlBigIdQOZxSQT1g+KiL6GkfhXL0QYvuCxHO5KmWEYjEXReACvBn/os6TzCALfDZbo45/5HM1pilPVMimE/Hj+7CkqFw5Se2cbdbZ5pMWuhIibi5oonjOl2LbM5KmnsxU6NnFuInPPF+6xpS1btnDokqLRKPiG0A7WvQiamof6UzANjX2WtZazVSAjKAIwkmc5sCXDfPC/Bc+QSQObtuE9jhcnRU9RCFbkOjyHsgMRgZ1aBw8OgrPsBM/o9HODxEMqEDd/FuxW8It+XDNJMrzono9/hmqAmtPTY9QBIxgoFinV1U2JjjYa7J+kQMs8Mis16u5opdGBAZrbMQ+8JkRyQxedPXOWkt0dVEysoLxVJF0F3A4JVEMuzngGz+ihznntyAlxEsGp1l66Dl5kUs3UKQrP8MCDOLSxuQagyKYGngWIfAZJ1JDkTeST6fQYDQ9OUxohKsi7E/HtVCiFQcmpM310/vwpqqtrAOA4RrVamdp6FoAaCDQ2HaZcoUpTE722rNUVC+npscmp/GBINKdDofrqtk3bZmdGIZ55QFAO8DqvhqjiK34HD+TZzpxfGYHAvMGGuWEMvyBtCJQTu0wBxGoOR5peIz0P2MskkQI+OuOwQF4aeSPss3vP5u0mDFgoz4BSoIDncTh3OAalzce1bXry+w8gngdp9PxJqmTLNDHUT4uAcgrwlPGjx+nyW15Pl1+6hFasXUzPP7uPmtvn0sDgOGJ8lU7tP0vt89rowLZDVKvmUG8VAvbth8bGMnRi93HKTRfoxOFeysI8LcSj0dFJGhueoB2AzDbCswIEWakZ/uZxiRhP+ZzNoWydbDDnhodpBBxoKjdNpUrZnwXs8jw7TtFAlWdOH4FCmqgXMD6WUGnZ6lXwSo40IrW2tYJQO96NGxY7b7rqB9bw+fuMoNJrJRItTmtrq++O/rw7li1QFy8F5v2mIFUaRw1FtMFCHPYqSO48OMjxUuF3tho+iWOsbsMSRUo7eRoYzVA0NMf/XRL+A+GClcczu5NQkI2wh892G7sFlADLQh90+0ok7zOMuSA5HiZRafD0MUoEorwvFjiJTH3DI7MzXA4fgoLGqJoGNDZF2vb4Hlq8egnOs6haq1GoPgGEatHA7kdp7eoaNZSfo5Szj04e2UeV4hgZ5aKvoErJIgPXyxcNqpQNcuANmVyN6hvqqVDI07bdR+HRYeQkGzmDp+YBFDD54bkRQF/zO7tobk8nLV67jjQgPzZaOZD0J+Lz8FEJXE1BHm1qbaFUKgm4HScd3qIGozBA20PugF7CxVQsMf43f75q5Pbbls80Nu6v4Xt/QxefpyCE0cDAgBcOhxE6/VlsPMiUgvSiyBvqZNUWFRlMArjf9xQ/p7CzmCQEELJqMqmmTJFABDnlFH5LAavPhcbBUxQdYQmQ120FQz8IeFwPU+AEj6rdIqpgZ61n68CrArSWp8lzz9DkdI1qpTy1diyim2+7jYxKhWoQWLCxhaadEBK4B7QEBSKEVByTWtpTlAH8DBiIuIlumjlzHHCZqLtFoYFyCzyBc1oAyilRQ0pDAg/TxPgY2gQ8qFtouwrLL/nkt7kJ+RDKGJ1I06VrFsB7AVTQPp6wIhi6PyHTRm45e3qYVIRgGccGQMp42Ua+ZNOZs/upu6sVZhaEkNBdCIJ3GhFF10NVdjQSKI5NlftbO64+YGvv3a8FLh+Ixy8rbtq0yQEsZn+DXKAdhDCAL5vnB/YDAh6GLxyBwyKjiSVXVNhQmEv5XmD7uQRHQH+2IfjeInpATuJRcIPFuB7vOcF5xEGISiJ1J+FpSPK4vATO4iGk4Ed4BZAZGs0IaDYcBhFaJnFWC0idQvMXLaTM+CAdPbCTTvcepnA0QT2xJJ09cZ4mIbBGWDY6SkFYqw1EtWLdUugXUAFQ3I4sobYb3kdfew7Wac74w/yjA1BCLEQmFCoi4a9YtZAWLJ6HnBClg0dOkwpFZQoWwoNAO3ceBL9op0d+8BwMEc3jF9pZRZiansmSpLpUj1B07nwfRSNhKE5BX0U6e26AbLPo540WKFdGnpmeGafm5nZvdGTIGR45X+o9dWa4VK0e+cK9zx2qTH2+P51OF5Yu3WpfiFosmh8VCFycnJwMQinNtmevED3xcny94XxFmIeElxQcUxFlXl7DuWFWS6UpYP8g1IdW64DHzGzjCRlxUyeJ72+AEHK4EnGsjTpF5BG+F6Io30XouhVhzg9c/iCfLDu07wdfor7zWVo4r4VMN0ADxxB6qibNX72ScgiPGc4BoS6qRmO0+PKVZMA7Dj53ANaq0vVvfz2pSOjHvr+LsmWdirkZ5IcEFYs5f6CynC3S0hXzaHpkhsKxMC1f2kP9/RPoNxNMEzAXiR05Y8GibiqWqqRXs/SuN1xG3T1dvjGiU5QbH6Ezvfto9WUr6f5vPUVvvOU6ygBwNM1bBI/N0J4j26hi9ZMSUaFsYEyQZUESOTsDPXg5V7DPSZ641xbFnWFFPVbK5ibLN86tvXQm2MuUwoUVMzg4qEYikZRlWfNNV7pkzBI3orHLFMFrdlwvzKYtQCPpIZOSsDyGunqVc4QCoYzionMoEpyGxdXNMn8gHomgDLBmXk7Dw9+SsxN55BJUiOSJBBiQv4XUcDt95eO/T2/Y/G4qzExTKBymkXNnAHtTCCl1IIszBF+jnWfyVH/TBuD/EjU2RpBYR2nlRigI2Su2+2/oVONv0OD+fkqkYjQMoRvgK/OWzKF6wOmx0aJ//6QIVNc1d67PPaoggc2pEIXAb7qbU2D6Ei1a0E7Nrc1QlAHFgpMx2USo4rmFaW+SekvPwuNchDET7Q+CqFa5hwhTiA+IGny7AjkXVug4sqhWHE+fVMT4CSTDPXCr/aIr9kWscnZwU5f5qjaSwLX4ewnKiVQErVV35aWy5F6CmLUKfjIP8bEuM1UORkSNZ9kJPAQii8xBjkHglyJBWhSEe4tSzQ9lhLAky8/AGjfh4LPkWTGyxEaS3QLCQgRdMeExyBGKRvf941/S9W95G2VGh5B6NJoB8lq85lIqT0+A/wTo3FSGdvZmqOfWDbR/Xy+t37Sa9j69j1a2jtP6hhQ1tjSRHO5AmJqD3AHIywOaNo80IMOjW/y3AK9hr+B1jQwkWQrMQ3jU2CfFCKUcrxkh8o0xDvImvISXfDB51aGovaWHcZwM0limFx47S7nJAsVSAl3zhvUwAh2pV3R0U6599wtPpyOaeF7X7cOCLO4H0ugNhpPjNJgob9+23QekLPOXlldUysXCXtPX16eUI80xxbFbHa+6GKBphSCqy7IjxtygSo2qqkQcU1c9SRECSgnoNg8QNYc0SQPSmiZZa0CfLEpXLKoP8S6LgMmOgop74RlAYow1eL0jQlxAKdPo0AA4xFzEswDJqoKQUAMMRR7ym+5AsXhTZIQ7DwgKnIlBB0sWiZSntPthxrcpvPn/ATmyhyJBc+H8VUZoGzhzhuKNcTp7dphicZF27NhBw0PD9Bd//Ef+7/6dSVyXq+2Zx0NG4FnwElYvj9vsmPkGPfvkGcqcGyMPZFmVQl5uctJ7zx/eZJmOU4FIZp58cEc/LPXEsjX1h+euWXQKHG+MypFi9uaU9bMmrv5MpVwsfLMruzer3HXPXeE//40/b/iLT/1z1x+8/U1L/v7bzy4X1dMLFGHOHEUUeUZKIBUoyIFggwBIiGvPEkP0yB9AlJAPXHRUEMDimDjwr5zgQUYdHhfxP0O4sFYT55hgyWyJLsIBr5DxRwIQmnlznpGxUZqYmaJ5IJT1yTp6+rmnyNYrCKO6vyj1bW++jZ5/YTttf2EbQtE8uvrya6hr3mI6fuwALVm8hGamcyRpqu8tESRjDYrmv3l4FJX4+dJGhTzA+dijj1C5NEWwdijGoL/+nWfotj8OkhgJevMWB71Iyzx71w928t2G3G3vuQLRXuh7/okzvZWZ4smKXhl4+4cunXIzifLPU8bF8qqUcrFwWNuybZv0oUWLNEWxEqZntgAxz5MlaZEgugtg9V2wrWZIGHGDgp7rwaA95kL84r7Sn/3RTtpzBoTOVoCAPF8Bllmjq9ecpEO9c6hohqEwQElGd/CMW98apTs3t/uhhKeocNIu4xWPRygLMqkqKjxKBUkP+dBVA4JSlBBCiwRBI1nX4v4tgHJNp0KJDcIE3A3T+PAU0FyUVFh5DHkxGQdqg7gM20bV3NZZP+M2jA2doxN7vogQNgbIX3bf/+4aIqmL9GHWSo5XeHj0jZMPfOnQIFD12QWL6k53rVp87vEHDk6EjGJhuqFB37ZlO9/78+3z1ZTXpJSL5ULOwatXzmSaA4Kgxw3XaarK+zomKsGeheqKHtezOhHSWgRHrBMEOwIPCUiOqmz99hHpC9/KCp7oCQyR3/6G4/TAo5dBCLNNEYUpgDVAbrkNnmEh2Xr0yY8vgc8xZGbQgICEEMQjt9yE2V2EFeK9eiuGQzWQwRLQGgG5DZ0bpKs2zadqxaNEHJ4KNGhavKKYB0dxPYQ8Fr6CxG4hNPEyDGbzNq7JHkv+oIaN/CA7W7/xebuGxNKqPlG6fKOdWbq8OmG40tCDU2/vR6bpf/S+XcM4fCpi5QtvuutOvXcr2eAcrIhXrYyL5RdSykvLRQUdpIOSPHlSjdCKcEyqT/TWHmrsjG9oO5k/335J+PI5Q9532wLOpuZAJlD/lg8ciDmuEBSlPPhfTi5WO/h+suDAoWQxI1y/cUB47IVLkCMQvowyff+RK1ARiCqHOQiOlcMsm/XCW2+pQD/jQGZNjXU0MDhJ87qTFAoi+bh8WbZ2XuDD3qPCM/YDfQGzQFSOYYK5ix4IgifLRThFHZSgg6AroGKuCeJcAxIo4eDs1+799FQspI1FlIeHbem24WveePvowdz3pldGtuePlS+rvLC3ZLaM3wPy5yvhNSvipeU/rZQfLxeVtLV3i3xl3YeU/e7HgstDd0fOVf41OS/4oaaoJzZfdeOTLXJAa/QEsQEJNRmO74/bdn0kKHuhmXQ8KAl1qstowDVlTbKlf//qJVI0xJxaBpCw/FgoA34zYWKhs5cxd3Idnm0CS3cMiqi6ZyKECU7Yk+QyhAThQ+i4pj86BJe0TZh+IKKblhurQd1V0ZVwYKkwmq3kHnjkSzOamJv+yAc+OQmGPPn0Iz+YWbtpfi5e11U0JbVGM2RuBeHbQnfzIMd/Sgk/Xn7pSvnx8qNQR7zjl5TMJNVMJqM1NESCrisgATi8xXHUQR6SSYwhXHA+wrsXg7hjoudGJgoTIcA4DbBZ81wnoMmaihAmgzMJksxhcHboh2/18h3EWQXYnqaooCSCyTOYZOW44djLEeDEKlJ6GSSuaBtuUVLsoiKlC5bdViTFLgiWUrIkq7T1ia9XTp44WvvrD3zcwLXNsfljzrYt29xfNCS9lvIrV8pPKy9RFl4HQVjrpEAgIGlaFbhBkw3DVh3F02TItgC5lfUKUroEkKQFwAVVlZXiGEIsVBNKZgiX4SE7f0SNR6aBXJE1EIaC4pBpC426ZcuG6GqWKFqWIAUMQTptyGanaRiaXQqV7LieczJdUWctrb0AC2EqF4Y9/qvLf5tSfl65oDQu/vtW2uq/9xzsEWktUaA3gL8vrElZyr9cKL0X3lH0pbpHB3mLIl/QXC4K2X//7xL6zyu/tkr5WYXTyIVPs29+4a9eLuNfV6H/rPJrq5Af9xL4ibD19q3Uc32ScTDxKq7Nmzf7v7xi4RVcvoskXbgYvOfCKq7/t4Lr55eXCx/hCaHJi8VECgREyn4bTPANYl4dFct9WWnw4AuSo2iSEhTERWvXCTw9iEILcCrfKJ0t1Zkhr3xk1NWCQSfUFnHcouA4quraxT7X+v53XP3Kd7jzAwGXklDWZlbUr4+S/lsU8qICtmwRaBPwVcNmKKAoZSqurIRismRNKKLrqCK1axCRKngmDyvLpclz6qkXdgXcUECVonPkxeuuhgxNgae0cm53ZoYpt3ePp3av90KaZ9eGhkylsVWXQiEz+9CXbDvjWAGNTEMWjJb3vMt0LM2yEgm7ThyzhZjg0EyDSzMzHj/GgZv336Gg/zKFvKiErVvFgz09Yl3puBRRkopRc9Xkgk7NMtSgJNaC4Bwh1zXCoheJCF4lIglqaOL004Gzh4cUSaNAuH5haNH6a4Mk8xZuolAmTQgWR6h44BgpM9NEjR0AzQEvFK6znPpQTfKkqlDWdbtUtYrf+4YO4l4VtGBZnd9Zjt7whooUkquOFKsppRd0x6gYk8dKZtqOWbH2onOSljq9t9/ubUHz0fj/EuX8yhVyQRHCwYP3SI1mQg6JUcUq1AKkmiGzKIcTSxbGJMrHPUFJiOTFweRinh2KeVIpJlSL0f3fvzdcKEiBlkWXKh3z16ixhrqAA/hri44cEmxh5MtfFJre9WGa+sbXKbV6OQi75mkNYOFMSiTBFGMRHUTFdCpVa/rfv6BrrlUB4y/ZjlVs/B/vLXols6gumFsoDw8Vxo7vB0ehkkDJCgJgRa1U9JGJg+bEwQkr2dPjbn5wK6+q+JUq5lemkAuKEJFMpemZk6qNhGBUimEvoMWjopvUc7VUasXGOtcT64nMOkHOpARXjHmuHAUPj7ieG5J0K/j4N/5ZW77h3XJra71kG6ak1DfKjiRI+R1Pi4UHt1L9+z9IIuKQbdgUb+0gfxt1vByHXDkedzzBhu48x9JrCElFu/jg1w2ZhJrjuVV7Xk95zns/BOUYxb5du3KUz+UEErKWbSG4CVlFHc4G4kbh8a8dKSUbIrWKOW2u2NDmbHqNA4mvpfzSFQJFiBc3SM6d26/ZajRk2kas5hqpUDDW6OqFZqFabY7Pv7zRVqhO8ryUJ4hxya5FPKmIDC1onhlQkQFkp2LJmqhKJqi3CIqPXC7kdj0uRG+5Uxj5m3+ixutv4MlNFJrbTlVDJ96wPFsqUjwY8GybGbzoSaEwmgS26Ame5Dhe5tvfcywTOggF7YAnms3vvcOYOjVUA6Uv10rlklXK5JGQMqRK07ZTm/JqNGm6ztT5Q09malaoENPyZUok9K6uTfY2ImbxF3nOL6X80hTie8S2bdIgDSK9JgII8FFZEJM2CQ2uJze7drUV7LtNs6st4pzVjXJYSbiCCGdxQ7DKgOeCn5MpO3ZOlKsab/8jSMQbeZFgWyK5I0eo+Nx+gRyZYq+7hQyzTNGuOWTxiBffPcR/0zMlStVFSXRs4k1y+a6gEomQU6yAupgEHVF43nxv/HOf94gjmiS6QqLRpZ4um50oXauZVjZbEyWrrIQjeb1YTuMiExI54+f3PDvmBjvH1990/ZTuZbOTA0OlmYlqbXBw0N6yHR7zS8ox/2mFXAxNaJiShyIidiXqyVRvGXqz7GpzTCPbLnhum51Pt4QktyEYbUkGg0rEE72A6Pkz7WTPNEURkYV0S5D0Cs8lFlzJAcpBcMkMkavFKP/IM6TOm0tiWyMpyQaSwnxvw8WxPIuOKFc2SQuq/rxegVf0wlF5ThgsnccXiZdRCPPmENkOlXcfo+q+bSRBb8q113K487LlgldyDFdzBPhKzvJESZdkpeJmM/m+E6fT8zesnRRkceTI7n1D8aaWkdbOngnHmEjXZLW0qiuh7w+ftDbfjhzzn1TML6yQC4oQent5JVtaE8NCzLSdelcRWgVX6PAEocsVnE6BpFbYaj2Ojos8mYJIs8iT0WqJ71LYxIvkcKRZJb5LL5omBV2LwpClffoEJSDI/OGzFLtsMfG8XTWWhCIM4mXWPHudb/PmtCTJE+OkNDfRzMgkddSH/buPvBkxD0DWajZpC7r8e+58o5ZHiGf+6ZMkdbST09oKZzQpa+lQJBxJN8ksl9Fkw3UyWXtidNycs3ptdWZ4tBBtapiB143Z2czQ1PDQQFOHPRyKdIwXquNpLdZVNAdLxuYlS2y6ewu6+4tB5l9IIayMrYCvT/fmtOuWJMIjeakuVyy2KqLXvfntb5k7Nniqu6Wjp83w3EbkgAQUwCsjNEEUJNcDuHV0GJsoGDwnDP/xzA9L9MiQBOJHjXAI4kndUTiQI8HyHQk0BOqDM/CadxHCViFY3kvSPJ+mUCJIYUWjMm/FaJUppPIWdS5ZRtmf2BbtaARuDfpbZnOPeVvI2tkhsosFmALRdLVElVqN3Jru38UkC/mnWvPOnDhK66+/xj22Z5ejROvNRGOqOnnyVB7GNh2PREf1Sv9AzSyelzVpwNKbx+WAmLFTciWZCxqbH3zQn8E4K7FXX16zQj72MU+89daDyHhdwagsJvYc2NFiUbIrNzM0v//81Pw/+7P3df7d3Z9olgOB5JVXzg3tOVZW73rHWmn70bS4b/s+QVRK9LH//Zd035e+RK1dbaQEwoRsS4vWLqN8pUbhKPK6BFzr8t1B+BdCz+zUV3Yp2B3awDckeCZJrgBPGSqSqgXgDWz5Apn+kLBAlgnB+ze1XIooyAK4ZhC/8xQmME0y0xnyxkb9+/QFp0oImQRoTLy/rVM1KX32DFFQJkWDImump4bDnlOr2jAWc2R8oNrZKeWaF7dPTo0ODHXO6+kb6s/3mXrD4PTZkYm6JjlfDXfUPtjS4ryWZwNweQ0KgRd+bIvwww13KmIiEJakQL0iWp01vbogHAwv0l1znl4rz7EMuz4QC0VgoTBiRZa0gGCbBSFT4A0QHTpzfpDufOu19Nf/67OUDKm05prL/GUGqpSlohWh7Y++QLXyOP3BP2+h07ufpBgE2NbSSiHkjVRDgy94mRUC5eT5eaLDJV/owVCI+AHlfJuXc4sMVMFr5GWelcLPe/LnYHn+VFK+r85zljn9wO+gbHimZ1Pr/DaAAeSbKuimWfHz0Pjp86SXi5QfHafcxJhXTY96PV0d9tTkOTMgx8tqaiBtZZtG27obz1XK1dOFinFWcCJD5fxwuq1lYeXmVMri8bNX6y2vUiGesHnzVnHE89Q/+r2rooBCzfGQMleWxCWS5C1Bd+bKqtKMqJLQQThCYV4WAwNVXIRtJFUIj58AX7ERvEwbYUKgGiw8nc6SBEBVMcHdkIwdQSEliDCl6zSnPgYheqTy0K4ze3+dn9DLwYwLw5qp6RKFcx6VikXavmcfnTk97C+RA7mjy9cvpeuuvcrffVZScE14AE/mY8/ia/lPYYIioRkSLL6N4kIhzQiEAkVRL2/RezE9M7bmWl3Uz0u/Pdf0zGLWLZQydjwo6LIYz5uGMElS4Lxj2qf0QuXk0x//xPloqDxl1sQiUIyxeeurS/g/VyGcLzZt2iap6oimtrQmPnLXklbRsxdoqrwc7VuC0N0jSiKCtBdGbFaRIiQ1xEuC0DVRI34qEwuAa/K8Eoib5lsqBx/DP4p3kgAkZYtGsuXtfXkhUQjJ3TJq/tMDRaAmTeUNyRXAANg0iJ8FBU+PFSlaIfrj//UZXJOfwwtci0YFEKt4VmW1nKE//YP3U3N9ypcE5yrOWUbVoPu+/ShNTgHVWgatWrWYXn/TDdS6qBnQWKCmICc8Jpg4C+3mOvkz7Mif++UCgBTzU6TKOU8DHFSC9aaoBSqmkJhGjB1QheCp+z747t6QbJ+dmcqMJpevzy3dvFnnSdg/z1N+jkI84eqrt0GaMwExLNalWhMd7/2NhYsV0V0e0AKLZcnrkhSvDg3lO+D+mjuGF1qYs6eE8ACkZBskKEFfICJNQeBJqsEaBa9KvO5dlAJUdXSaypco3gTBIWRoqLER1lwB+uGVvzBJeuxLn6SZyUlwsiQl69rodXf+Jg0N5IgfoP/nd3+OFi9aSevWLKYo6j7RN02PPf4EcolKeq1Cn/jb38M1VSAsg55//iA9/OQ+igXDZAAAeDAQ3jTVMir0sb/5ALW2tVMjsCCvvfcVggIh+q+LSjFqOapl0zQ2PUKgTp6kuN6S1cttV6irwoey6NTww3/80TNWLHR81e1v77XlyKDiOBnLsmo/Tyl85/OnlFllNDbOBBzFqYec5rYtaF21aG5sLTLDcjSvG+JHHqGwJPD8c761rXDLEb+RPGXeGTtNaoBnkCBRM3oRAki6/QgRdf7qKtMK+7toc5hSowGKUJpiXggXPEMqjtGhRhg8FCvRzLkzVFffRAFZo1T9HGpbNJdqJXAVcIybrr2CVizhKaYRKCRAC7sa6OpNl9Kz2/bBiiWKRMLU0Zqi8ckcffXBxykI+Awfo3e/4y20cvkSOnb0tK+8F3YfpNfddAXFedopey8UMDsNaVY5/j4sjAqByIZHh6mcLfBogKAGFCGeqEMzg4okCJppe+FKPBZuWLZYE2WNp+RasmTrySSZn/vcV39izftLy09ViOdtkW66KRB4800d9bfdNn/u2986d9Xcpcm18Tgti8WkzmhUTQZDblDTIHtNFGQmYPgPtAEKkWHULp0/X0Ei5tW0Ap04MUrBcAyQVEaIQmhCWBI5pqu7SA62Q1kyFJRBWIpQ2IE1iwEKo3m+ZaJHp3dvp3wmxy0DzE1RC0hiZfA/QAQXoVbe4oNXAbNZI6Hz/C2c88LeIzja1yitXDqP/vHf7vWVywuHPv6//ic114UpGVPpiisupe3P76VAJOg/9uOK1QtmQwfXzQjAL8yaoAwkr1opQ+NAaL7RMaoDymtpakKMCCBCiHJNt9WJibGgImsh5BxF0xTv1Nkzxte+cr+ez5fNhQsXOidPnnxFpcyq/8cKrEEcGRlRZVmO257cgTCy3Lbt1UiES9E3SM9LIBjxhjYwIHSRY7Y/Q5GnieKS7NrgFd3diNmIyfl8kdrnpKmR9+iWkqQB0QTAMYqFEpLtRiobyB8QpKU2UY3jtRjxE7gpWghv8BK0qVwsUQB5hFf5BmO8btCl1W2nQRZn07y/+AjvGiyErZmVUgWMVWD5kWiYKgZ4i4124vjXXXsZgILpJ3U+LqhYlKhLwdpV2gsWz/nKL+z2FzyEi8+FYUi8pqYOeUkKqrRw4TyKhqJk4tr4DRHCE2uGDs4lwtGUOafPnFryyX/559U7tj23PBSLdcAT42ifytN3L1z2ZeUnvsTBPvtGiQBFtrqSuwg2sgLfL4b9tyFIxBn8+PgEwJ/byKtg+VkVpgFuMLmPRser/qPrA8F6hBzXT8Y1s4GGx3OkwzpDIZEiyWmqa07QXC1MKXcasfgUkneNGrx+SuOiQ46B8BQiEd4mIok3IFzVN9VTCOGns7sbuUinUCAO9DYJLwGvAJdgwzAABkA/KZ3J+x5jAMGtWbaI9h44QkEABAOsfdNlK2cRFkdRhCYFKGzZgvmkIGHz41ZNXtvO2uUwe6Fw7mAgQjykA2NLpmK04fIVFExEqLVjDqQBbwJK9ARZcBwPyEZRJ3PV2I4XnmtTQ+riWk1fEQ5qi66//rLWzZs3R3DJF9e5v7S8TCEXDpBaW3NBpLUGQbB5RS8/snghKmmVZDkm8wodHmy6EGM5pPDjVXjmuxYKAMK2UltrCFaPRGllYZUyxZLs0jK1NUWhHN54gChdbaNOJPWwlKdOoQHVzEWYqqNRsYt4UlUYv6WtEtmGSbUqUE0xT4P9Q5TN5qB4gxoVBEg3QsvqH6Olypep0euDMMBDEKr4eTRfvP9RCkfgaaJCSxe20qHj59EzDmkOxZCv2JP4KcP8zryluwccBEoKgM/wUAtr4GIy58K/4R/fQ3nHCvYcBX0OwMN4CIG9i3/jEQaTjQJxo701oYhqSwyiatVNc2F3z5xlohycd+7cyYalS1uDW7Zs8Z8m41dwofy4hwjj4+OqrusISW4n/l6CExbh4nNcuCAED/AB+2DYistwY/0BPnwW+VIuXKq9mabGi9QAD+B8oog8HAH+ITSRDiReAToo6xlKmQInRAoIw6gGFuoFwJbBmBGjFesYjgepI3SSb8+ieLDAZF09qWDPocZ65JsSTMwmqxqi4/pvUSm43F+HAvRH9z3wCGVmAGkdm373o3eA+EtULOF4XJsfXcCrvLjYzM6ZCCI8GlC8DYDh30th1+FQCaFzH1n4s8pBOMXxMkNvdG50ooD6AUoQAWZ9if8ViR9QwZH7gW99VayLVVVPVOLBUHBOsTCzSJa1JT09rZ2ZTDXZ2koqL233T71QXlTIRe/AK4TKkaGceXhfiL87INGk7fgrdAR2dd44ABLiPxEyeSQbHy8UwRml9tYAGow47ySRvG1UAk6BxjpSgQRdoE65RA2Rqs8nDG8ZXwZV2LTMQMKXIRB1uU8mTQgKnIcc8JF4KukLoWPRZbDwKBkw2O8+laNj/ZN0emCYjhw/R32DI3TfQ/9Bh0/wEzhEuvqKjRQPqH7dLEgThhGJxqFkeAX4h4b8wvrmR8OFAIOhKTSFRwLQJNYJDAjdm+0XGx+SOq+64hVWYDPU1BIlFVGBO8CbD6Cxvk50t0Znz52nqlmgZH2LEArG1EgsmpyYqnRMTvUv8mR1/smzvc2D6Wx4YmKCZf6iUl7qIewdCvJCDMrhoDgX33XCOurxHihbrgSIy2aCDopgyrgGOsKN9j/yBfBB9NpgWQhfEp92DhqUyRL4Af4SWSWD6pB9gKBxhRkogccuYIlCFu8hims/oMVVhDpcTHTZ46AMSCRbLNDcddfRjXfdRcuuvIx4gs+k3UClwOtoOB30V+DyMy9e2HeUDh4d8C1++ZJ51MlQdyJHR3rP4ncE4YBG7e1tdPL0ORoem6ZTZ/tpcHiCpjJpOtvXh1zCd+mZQKJd3FWEOD6Piy8xGKFt82YLYPYWwhJfMxjwcxUrjtXJCtULNj3x5PdJhQH1DwwLra0pCbYXkESlvlAc7zx/dnx+Mpps19NOPBqtcoJ/RYWIcGENCklBsFCIAM8QGhGSQoifMvAILo+OwzL9lqAByCS+InhbCk7squigEc+hUzKOfgbesgJK4pFXQh5AOFMa/XEoWXkaqKod56iwXG7CEK5To7L5RkoiRdXXduI8hAYonJlxQ8dcakSMtwAaeEEQrwk0qgANmkwl4TKS1QB9/4eP06mTQ+hQlebPidHGdYsAJKq4LlrIydmZFVohl/WvyaPANV7bjDCWyesIaQZiP5gPjh0Yz9D+E+fo4PF+Onqij2XjgwA2vFqlAoVVKRmJ0+QYQlalBmBhwfAQ6Nij0L7du/dRPZJ+XWM3ZFCmnq4uIRKp53kx4cHhUmM2M9hZqpQ6YjGtXtdBzmb14CvFVwiHq76+PimMgs9I5kIbvuanfUURUxVei8MPYuZz/DXVHmIw/sSx/jiRICGhOhW4KGClcAM8yIa1XUOuWfYH/KpIkp0K3JzjgDCEpH4DTudxpVl0ZjlrmHH4HIEXm3ZYl/nDK6x9Tqa8rnwWfuI7vzBgADpiSItQdu83HqECBOrCDK+74Xq6Yv45snSEuVjSf/hcOITcEgRhgudMTo7jO8O/HkNgvmI0GoElnyUtEKJkMvxi23gZhBac3UJ/tn4Oby6VChUqFMoUxMnF9DTyEHIL5yUOaZDL3oPbGILSyZPHafnyNVTDT83NKcGxHCUVDcRMGylBktrKerHhdVdfH+7q6mLE5V9/thZcKh6PM/iOIskhfwitQFF16HgACV3i5QD+Q5m4Nk61CElMuHjQjdfmOe5CeEsMiRGfxTwMAeQL15fEffhNpWYgHUkcQNzls2R0gO2WUyffCwFAgCA5aMvCdiiWvQIdqPK2Spw8ZxOqPRsTIFSBRkbO0bandxHwPn353ge5+WhLjm7YtJqWd4WoCcYoW7xymNHfLHFr75xDnqVD0CCg5uxekf6tXwiewyKvM+Q9UlaumM/S99EXL3JVQP64zAqMV+tDSLEYKcEQrlOFwoDklAv7vrCIgLwa6hJAa1Fqb26m1jlQrlkDD6sXovUtIrxSW79xbRLHN0eD4UZDU1jmysXkflEhIirXbFtIwBKa0MgG13Wi+J4XpUNUyBn8gjWzUHgZDcSIF3cEVsH2DTYeCiJ961nSwV4VnGUgnAT4DhwSqGEvA0R8nHSbd0ZAQU5hfsFJFfQSljeC89bDwxg4elSHcOUyPkbo4ueph4Hxe3c9Rff83cfowW9/H0iuQKfPD1IQ1s/IiMmfMfEwnd/7ZZquRSlkHKJA/j6qMx4Gw5+hFUt7IHAEXnhVGYiqXOMND4CIABge374PyTkM5Xi0ccMaKubyPlpjATMZnS3ouO8BaBcMaiYzQelClcrVIroSggRhpPwbvFwLKTQ6NEjzl4DboI5c+iEq1Epk5XYLl16yRKllByOrV6yvj9c1N6bHRxONjUFt0yaIA5HK/6e3t1eERWiuYMddT6iHUpKiKAVgFPjICgHm5wo5pvtegoIf2Wr8rfTMCbjKIFkITSbNx5WPUbEGJdVMhAEkeJA7F6y7at3s5wVRRs6AEAXhNPrI10FHYLkKNCWqz0P1HPoEajc5LkuUz43SZ//io3Ty4DGqS9RRz9x5gLi88wRbJjyI2TM4zL5znfT8yQz98KkR+vaz43TPIzZ96qEgafEElKtTPJHygcL27XtpOp2FIHkgcgC5YATQVab27jZAVt4sQaCZ6TRgO1py0WQvFF7ZxYuFosghdfVJam1r88e4GHlynzjFjo3MUEdHMyWjbbRzdx8tn1umIzu+RBWjKvSPZ6RQal4g1RBKmpbXaNt2suKIwWO1lI/x/OpisZgEtwm4lsU71CVRbQSiVqEK/M55A+7Nlsomwx7hK4XVxBpjptuMUAUMQDqOhusLYMK2S2HkF97RzYSlC855/Mb3HXCuPatU213qd4Sva7qtPlR1rSvxHV9ZIN6u8sgPt9L3v/YV0sDUY7GIv/nAOIRYKdk0Pp2jtetX04JF8/zR2nWrkjSvLYYwEiCjOA2QIFEopFK1WqMA8sNNN16GvMEgQ6Q9e47S9/7jWZoYR5LHfyIY+DU3XEuFLBAf2qHguFqlSjGQy4uFN52G6H1mz0/gS8biPnRWAHm5D36KRNdkoUIrVq2DfP6DLl9xhA71oueICO3tQJIxDbnEUo1qLtreNi9VM+3E1GRfIDAS4DRKvOeWaBiGBgtNiYo3F9dcDMF0QhMxCMYHggxzC7BUyQ9WKBe8xG8EvuXNAdjaJLBlQWyCMh4nxe4G4uLpTTwiGsdRYN3+HAd0TOLdd9hYWRlVYPgTqIE33+PhMYc0cQihLEb/8cCXyc7plEVjJL1KqgqsD2GnKx7lEMbmrF1MZwbPkx4UKNiUgKJ2UM+176RE91qa35ynSzZeSSvXbfS9zUSY4kHPFcvmAVm5ND6FZFytok1Ei5A3Lt90KcCGSw2xINqFUAoywvum1Cdnx9XYCPllACQ4ZmWW9CKcKWqYynzrFyGVd/jOF00aGT9HdQ3NdOZMiULJq6n3xGF/IDKZ4EdnZSCjLrReMRqbk+nRyexwQyw+PjIyxZvW2DzRQkyn02F4SBcqvAL540aEq7UQdSOyhcqPRCjCotMOQgqIFRNBmZEVSxZJkK3LQ+s4H9jI5Mjh6KiDmM9HIEHA8kSEJvIWwQoRuuAx7AkyYC4J/YCwCyF8VrSEcObvDIxwVKQffOVLZIpR/F6j44UsNbS0UXZ8gmo1ndpvuh3XVunQrl6yISwFiTnI+y8iMWtairpXdvlQ2M2PQYEMFsl/yCx7Oj+XN6aEqFKsUhBCB4XFpRRwFB6DCFFrSIS36RREDplB7rn2ijWzA6Yo7AGF7CTYObwKHIWHZdq659LE5CTF4jxi7dD4TIX+4wf3Uz5bpZ757bT/0EGSaidp8YrLAbVT1Nt7xAsHyFqxYs10Q2PdIRJiTx45duh5NRUepCyV/ZqgCJaeAGVwTsGLb7ICpMIDOMIYsBz87FsI77mBr+GWsHDAUUZfrmlBnBysXLKKcC14AE/B8SBMTsgS8dJnXMuZxvkT+I2RmQpL46EyHpNSKaD8hx8OGMzsBKfwtEaq5bOUm0xTA0Le+PAQ9Vx+FSW7O2nXMzvphecPIRED0SRCfijLjmUppMZh/eASCGd6vgBBp0hE0rZKBYoqAB0QooRcRsh0yYjkP8VuaGrcT8LBcNT3HN5WUFZlqkDx0Xhy1jvQJn7528+ivaZRpfPnBmhkaILODgCMICSybHjSJkN3mXfHCxg4ZoiqILXx+naazHjUd+4Y2qoC9aUAfgaFiYmisG//QVAYXYAy/OIrBEpAdf4bT12Znb7CL/4ZP1nQCiN2/oYVMLu7qQNGqpOMawXgIQqsPKFWkOB585ZJHDNBEqyMNz3zeMUxj6RKKYSFZrD43egWhI/v+Pq8pYVl3uCnFquSpompMuqqUr5coiCsLlAFNC2WaPLkCVLCKbr2DZvopus2QIhhmr9wLgggUefCBTQ8MkaNrc106NBRCJWH9/N+PSo+64iRgqwAeLh07NAJmklnIEgD7bHpyKFjND6OJA5hcr5DCMc7T8rgTXVmYS+brMd7fwAUjE/x80MZ6Bgkl3LIIxH+CybJ41gGnemD4CNN4EbT6IdFkfoFNDE9gs8I6/BcCab77tsGvJnJXi+hpiEGvjcyqxFfIfAM5uK8x5OJFz/RFzWz6TM/UFAxN4ohLm9yiVPY2tFCNc63ZtkiYB0IxlOjU5RAGhDkFM5u90mhAy6BrIA4hriM82QpD9dd7Z8nuQUocgRWxXwBocfJ4RydHwZJ58/0U10oQLYc9Dfqrwtwp4kagO0FoCsDlm5WbXr4wSfIgPAOwWOSjY2UGUpT9/xOGjg/hmg54A8aVtEO27Bo2w+fp/xMDkYCqweqc4DOwgHe6UGjof5hOnLw+KzyLIbjSBIQEwMRtn7/E4cGIKxKrUxVtCFfsani6iCegMYI2TwMNDoySXNa2+ENp6laKdPcBfMoEm4EdwPACAOp2szhPDeg9jitjSesmeJ2Kx5f5zQ0LOTu+QrxYBGOaEPdRGVUzou8dSgJgV3yJMTlEpNQNIo1zHfQ+EweYmA2yqzdtnXSyyaSYCcEDggK1+fxIN4ITFUAbcUw3g8iHyB/ABy4PILvKyGC49q5y751KfIoTU5P0HDfaWptqicBgrKQzMvlIgVR3+L1G6nv+FE0K0iZiTItWrOAXv/Gq6FageraUzQBuDmdyfrDK2NDQ7QgeGwW1SFd7Xl+H11+xWpA6AKQnEfZWoWmRsaRJ7I0NZOBsKLU1BSnfQdPQRkqSJ9FNYQiyIIFiD6zYsAxZNWfL4YqYYiej7bg/vgdsmHBwaCmZrJUqmQpDtYfDMUpk5lG8g+B28SQs6a8uvgRR5WP6e9/W6hy1ztbq40J3ezo6HDv3nI3w1rQ/2LRgWvqgIMFhC2+T8qKMcGgIXfJJ3ncMh54822FP6DoZRuISaAqWG26vBOdmL2Nqkkz6NQYhGHC4hch2SO/uCshYEZXEXgFKxSOhpjuUR6GZaBDLlXdJX68ryJ+M4zNT0+D1GWgcIFaUzF67J7Pkl0xoTii4/tOQHGjtPdwLwTLj6jQqW1hO4W1ITKHdtPSrgzidJTy6fOw/oO0cvVcGh1FmOKNMevq6fzZYUokGhE2ZVq+YgX1w0MKuRIYfQcNDY0hAjBb581quMOz/eU3flBAPFJHi5YvoHCymUJRwGKRwwIbGlE+XwEgMGj+vEXIl5zfov4mO3xvv1ipkByZ4xnu5WbZ+r0SRJxtab0hH6TTuiwP+OMXPCrCWwK68BIDymCFZOCaebwbsAjYOq/UZ3jKFs+ICtbMNUNJWgD8IqCSXfMorl0DC0BChRIsh+9XzPE7w7mDH1HBuMpFfuEtWXk8C7iMqSnUwFAXv6MmDajrTO9xf9PJ6akZqiGe1zU0UHdXB0iVThsWryAhHKIzJwfAtnXATd0fPnHgETYg7NjZMTKExTQ4XKQu8AO+V5LIHqX57VPUd3bU99pQNEoD5wYBGPLU0VkHLuTQs0/voPnz59HQ6CRlM8glMLLpLOwSv7HVs6QR5NhH0CGPoqkItbTUAxXyk14RAuExPKjCvdx/4AUyTBlKHaUc2DzPpGxqbcQleAhH85SA4kRjSb1YieVKwprpov3uXPOKv6vt3ZvlURlcYba4IOomlMD7NE7DyzN4R2Z1cTnfjP0D/UkEKEys2GX8p3Cy9/B6S8FEWyF24RR+AhoDOpEFoA15u3+ODGSjCCPwDAVWxlvNMmTmLvD2s3B5GWZPKXL0GSpmxnBdBDFY3aqNV1Fbz1yQzADJEPr5/iEoQKI1G9f6+H/xiiXU0N5MaixB4aBGowODpKV6oDCD+kcy1LW8g3bsbaNEip8CUUIIrNCCBS3UACENDY/DI00QyiV0+vRJ6uzopL7zo+AKvLHmDCA7FIC+cFsgG7gHzwDneQIi7dx+mAbODPuhjkM0q4xvohFyioE6Nlx2OS1atAoKqaDPHP15jzHyyiXTMky3/PTzO9OF0h3TluDlm8M8tRywFsK8qBCvXC5byBv84PoZiGkSEoaJiAZvjMBcHcfjJ27c7IQE/pMVYNQMUry9+F6D8HkCAFg6GifyduT2NNX0y3B2Fo1G4hMZ/vIgIo6VeJW//zBzqFygsPwsFJygUKSVIvEWam1poSs3XQMLnKZSFmGN5/sivCTDEWpobKKzff1UmMrRiUOnadXr1lDn4g4ahdUn63hn7lP01IEcRZFz9mw/QvVtDXTswGlyA2HqR7LPpCs0f24n9czroqY5cSrUapSor6dcoYRQM5+OHj9PV126gkZGoZRZnfiF9zAuA0UVyjO08fK1aKsGj8oghPKNCc4xDhWKeUrVJ8FfIQsYqw4IyFuyAzV5qqa4RqVsZHPTuRcOnp6cGj8/LdpGKRAIWCDovrVfVAg/pp6XGVWgpRmQxDFk3ynUUET+sxC6cDDQEi+EgTLYYtiN+Q5apYjK5A1o0HPgRbNEEDgFneiCW8Rnb/pIgHriHvKYr8DqyZ0hw1mKDkZwHOchToZXovMS4OEk+GaNupeuov3bn6bs5DgN9B+ndLpIgViMGqGQXc/so86ebn+78u75HTQ9OEUBWHVTcyM1QsCRnpvpure8C3lCIDu6kUb7hqilMYz2mbR08QIS4Ul8o5b3n+ebaeWyQZPgMWXdpN17DqNrMo0Mj/pPZ+D7G753wPp5aye+J2PrHo1MTtP58+NUKRfwO3sQhIj280Y47Nn5TJ7qEy1UQVj1yKBsftIbGOq3pvPZYr5QnkrF6seOHH1mJm1MVHjRz6wWLiiEXQVvLid2fE7jxTe6h1zHnoabVZAv4JW8n9TsEAI3kE+weYTXA6R1H8eVriHkVTQGChAP+bmDtzHnaUCOA3f1rkYFfHeN4SEcEIIQoGBJAFn0+n2fkoXD6CAipRSmpZffABbc4Y8pqUqY7vztP6ZKfsbfwzfV1kQnDh6hd//O22i6f4oGT03TxPkstQJpFUBiS3ndb0cGqMvW6hG2emC5JrhMGTyAKAlFTKfLCHkGFUsV6mrhDTkTZBYKtH7tYpK1IB06eZ42rF8GuM6WzzEClmlW0B9O/M10eOdeunQjbwA9Kw/2EFgect8kcqvm75pdNgtQu0lnBwc9L5CxO5cnKguuqp9efEtqqOdmebh2SSC9Y+RrOm9RfkEHCOIXClyGIpGIB8QlOJAmfgjimHjBpihCZJCjPCpG2Ie/IIfAi6iQRrjCZ1ns8pGQBQGLCkKT3YrQhBwBq+It9FgH+BLe4JsRzgGLxpeCCwVRHO+8KSqYCSxv3/Zd9Lrbb6f7P/sJWn3FFdTXe5ga2ubTwX3PQ1ESzQCUF8BJkk3NFG1MIi8UyYISZVWgWz54Cx176gCOA2IDVtdkjSbAjUygwbGxCWoADOU5VTOTOWprTVB9qsmfhyUAqgfgefy0f/8GHBQQDIUpmQjSvE70hc2f/wcEHwWc5ucKrVmzkvr69tP4ZJVSHQ1UFU0aLZ4lJzZMTYtlivWYFO4uUXSe6bWu1JzOFfW1RKcyFW/Wziox6YjlGadkNzQRjouVP2j9F/fuu1lG0Ons24tegrq9CiQ/ifc+pInTEPQw2sOPcDNhdDhm1iJ85o0QxLNHC5XZVUoiqIxRKflxller8U6gonQaELiC0JBGNDuHelwobh4UxlN0HuXL+ZYFrZAuahSON9D44AQtWrcBv0fgSDFasHQptbQ10vL1V6EBCsLYDF130wba88xemr+6h2woavW1q+k7//ow9XQHYEEqTY9PIn/VKCDDYDSZLtm4lMZnyqSFotSzqIvSeZt2HzxIrZ31FK9L0vDgGHIgb6IGxAZAkAAaO3DgOBBTDXmgCFY/QyVjhjoWtdBYbJCeLz5O1eVloivGaF/tAdo+/O90bOZ71LAoREIUsgACrVm8zaHh2ZZpegJYrygOI9Kfdky3LxQJTwZCRmV8bQtPT2DZ++VFhVwoXmtrqwnExVxkCGHkpOEJp2VZHIUjFOA3PHzIo9BUq1jA27BsaCmg8pbzECquxvero2Ge+m+DfyBMWHPhPSGc1YxD2nxyKXhQjpCB9t+E85i99wEgjJAAmNu9cCmpYY0SjF7gZVpIpbpU3N/UPxYLkwbYu3L5XCTWEi1DSLFh3W2tdf6ytM4mnRYFRxC2aqSAG+ngM9Wa4wu1e2EHdXQ3+5P1pqZzNDx0DmhrIcKQQUOnjtCGJXG6Zm2SLl0s0rtu7aQP3L6I/vi3r4NhzcBbaqjXoVh9FIAjQVkZkFyoAopDwSCvOhQfDKqzBggIzGtNePgFQcUVJdm0ySlAZKMyaacDsnIyEFaGCulabrzUYvKGaCz4i+UCfvhR4bDET+9JpSAFsjr7K9rqgEQbEbJWAsq2I9DEPddWMmOeGNfYCxyfXxiAswoCvANIGI/xGE4d/s6QxZNWfETGUPgAyOMlUAbUKiKk8S1akZcI8OCKR6WJU/TcE7to3YaVNDmepjrE9aN7dtOqS66gMvKHCqt9cm8/LbnsMsq28zQjtMrJ0vkn76euhQuojOR/aadK/7yzm3ribZQx0zQ8OUGrV3ZRDKinuzmB/KFRczJKXcgDPHjIm2EiiuE6DjyScyQ/m4qTIa7NuQGhlG/t8rQRHnJFB2l3/j+QH9KQnkS6qfs7n/KtBBseISEymJ6OvmmuoOrWyWPZwoHHjo4oknBUFIU9tuUdbuqsG3rfXfMLm5du5UXEP1shXKAUntureV4wOWJLc0OyuQatWwflL0WL2tD0WG7YUkMBgF3ELB6IC4Z2oxGXk4mO8QaTcCaEACRVt4UCAg9BpGE5c5A/HqGa/SYoiEdIAbDRYRkwS0AM7jvwJKmhRmquq0NYcwhwkPZtewrJupMyQF8N7d10/1MnaOXaZdSbkEkGNjGQaO3cOF2qnKJ5c1dQXWOMqtJSagD85Ye6MDK0/MSMfoOA+pPiYNEieI2IMOkPB0EKvCk//kD7+AYACCHCAMufFWMBnfmEl20dYflodjdV5Un/3nwh59BT39lJgE70rrtuhFP4qdKzPN3c88xIafL0yKigCL3lcvWAosiHAkrovGsnc3uW7jHobjbVl5dXVAgXKEWanJwM9Ne8ek0U5gqetwq4aDWYyGIQmzYz68bgoZoCs/JcUxAUzR/S4HEiV+LHIPXhj8XoNMijj6wuWhhMAp4hioP4HsRROUKefQV64dCRp79LlqtRHPieHzjJzzfMT2WQT5Yj9BhUzw80lhRqgOfYIFphhAmehKAbMAgFsRsxkydD8LbjfFePp3b6dTJhg4KZvPFNJH/mJb7z24VQyzfXmJHxlAEe1a6AgOp6iWVACoxCA0zWjRLjGR+sDJgDNFbaRbmaSA9+5jFKRHiZhUO3vmujJ4VU7p05MlktHnr0yLisuSfjSfHQjbdddsQNqOcHevvSw48+pW/dCq2/QvlZCuHfpN7p6YBVVesFQe8RBHu5ROqKXNpeFBakOaZtJFVFDAJpScw8guLz6Nj1OBc5BETflaKkSRZV4cZ8Fy6iTIFvNMPyDFKd02RYXQhdLoTHt5uqNDXeSx2dS8gDv2C4qyN0iMLsNBzXNSFOHisDKHCRNFUJhBTW7o8gz5JNFiCHH/7HH/jkjzjLn0lv6P4CzlJBRw4Zpr7TfXTTrW+gf/u3T0BBNr3+plvp61//DP3vuz9Nw8PncC7qgAIaW+fAe9hDmCrgWxxbRN/2zzxG3/33ZykQkonXTupVy7vqpoVOQ2dSDyhK4eEHjo0JeuW0WbGO3PGRy49ZYuC8okvpGerV7970yluRc3kR9v544edfMHu8/ZZb3JFdD5g1s1vvbFOrf/3+dxr7nz/urr/6WmhCUmynIBsQuypJgu01Qi0gJz4zHYZLg/gR3LkU9+/IxcIjFA4B1URdisTqKAYYGosrFIkGKRiNUF3zXJL4GYMABpIYACiYtXAHZEuGB7L9MKDgG0gScpbFN8Hwrb9JAPgAexXfFeT5X48++Rjl89O0Z+9O+sa37qPXXX8L/cEffRiJvkyZqTE6c+o4XXb5NbRzx2N0zZUbKZdL03t+48P+Jv88q5jBiQyjYKDi4bpDwyN09MQpak1NkhiaQ5/65GdIQw51zLJngxEEVcVWVLPS1dMNHucNHNl17oSmiofjKflYx9zWAVPwMgW3Rd+y6WvO3T9FGVx+qkK4sFKGhoa8UEOX++a73m4+9IkP1e78k/srYmVPrW884DQviZEanJSVYBxpoCbGg4IYjxSFulREiMXrKJX0KBztpoZU0F9qpqotAAEILIjTsGlYHaSLPAIJQqA80on+w7JZEBaga8WwoNSqLxQdENuwDcqXCrB6lX7w9Pdoxwt7ac2qpfT3//xxwO4itbfV0V/99V/RzTe/gb7y+X+D0hvRhijJToXWrd8Etp6k5cuX06LFy2jeIl6GnaYNG66iOS1t1D13HkISvE6RKKCpMJwIhSIx1GvT97d+E0qcQpsq1N14mLY/+3kamg7BWwzvvX/8Juf43vOIpEIJyX+yfUlTH3mBo33HBw4pSuBER7s61NzanZ1Vxt0vg7ivVH5qyPqxIjz4oCfufvBS9YoP/Ht0/RKxORJJzEXmWuKKIl7CXMnzmj0ejCI34HmyDHLPhovq2cS4DVwV1ID4xEPbPLW0WOYHbRl08tgknTydAcmq0MSEQaVyFTpCchUq9J2HNvqP9dv2whO0Yvl6+jwIY2tbF932pnfRZz7/D/Rnf/G/6KkfPEir1q6nifEpSiXi1NY1H8m26OuagQHysj9XOJms94c/QAORPwCpA0HWtR/WOIH4Xgav8z2OkSCgtKi49L0HvkX5Msis69Cli56nm28se//ji/Xu9dd22xFN1+/96mhet8RJAJXzb3j3NacqNe/kUw/tOG+43tSmlT3FpcmgsXnzq9va6dUqhOOzwLPr7rzzTqWxMRA2TbEejKRTkqQFoiguAuGbh27PAVSsBwCIAKOo8ACf3fPkLo7v+VyN3vHBvVAGKmZmDlTADD7VMEqltEYhTaR0KYlwxcuY+W6jQVu3rkMjmXQKCCcWTU+NUCKR8rmFg78NCLguWYdzeBBBAR+IIUchByF3kcNgWiZTt6mC8Aekg7AZ9u+d1Mq8oEijWFSleDwAEMIDow5eCJNwXJ5Z6d9ugDYf/sZfUypSYkrq1YfGvOtvtWxJRFJz9PKudFv6377dOpoeGzyniOrp299/zdlCjYaefPi5tGiblQ2pO60tW1795stsIK+qMJPnrYjmz59vxePTJVGsTqqqfAZfHwBfecEle+eQ8+yhgdq5M7ZjjXmek0cC5tnOlm3b/AQ5L5HkRxTx7EEoQ0KYguXfsXk7OIcCYUfIUc/RuoXn2Zy5Rlgxr11nIgmL5TXusOr2OQuQg5LUkGimpoZ51N4ylwAlIdAoqVoUSgkgwQMQVBwaHMrQwUPjVK7xtFSbYpEQ4r5Hjc0R6u6Iw9OilExoOJf5EK8bYanNyo3vpfuzMqFwIdjt5bITrl47a03lS1XwKF6eNfaDqc4z/cZNh9o7YztT8cQLgMwHXEE6o6jiZKYSLG1InfMfBf5qlcHlVSvkYoFiIK21dl3dfN4eJG2aUj+EfRQIctfxylM72oNzdwFUHsZBZwQ0Ggk+J8pSVZAcU0PeR2hDzgXNsgV6w83b6f5vrkMia0R4ClI2vYEO9Jn+Jv2zE63BXjLgK0jUbP2qDMYPzsM3BNgLoFJuEWn4XpMDVC27dP7clP/ktu8/eooiIRCnxUn8VqWmlAnP4n01VfgMo2+WEq7Lt2tBZmu4ro56ZfzN93tgLLBqCQjdc4JKoyUnX1+tKm/Nq2p0XPDUs8j0h5Na/S5XtHc0tjTuMh3vqCuJ/ch26ZbhycrBew7aSMFsWa+pvGaFcLkw7uW2trbq2ZYsgqs+JgjimYobPSA63vOSaG9Dj3ZCGYeQT05DgMM1V5gxyC0HAx6PT3MMcqrZes8ReMYqozJEcsTveNICPB1DzIB1yiJNTOqAxrOQnRXEL+R/nMGDgOTfjeQ7fPxgF02xqLkZoMEu0iVrmqm1Bcw8Bo9IIR/B20SPt6zhkQGe3FcCyDgzC629MsgrwAIuDm/2HBQRnQBX0WE/5UQqnimXyqNWZfpM1TAPjdRu2DlTm7NtfezY87jSgZbG1BlR0saiKbMw/miLzvmCm+s3+jWWX0ghXFgp7C1LaalVX7+oWio5mUXC3CGEohOGbOw7WN6xY3fl0885ordDkux9z5T+8YTkigMh2ZmybSsvAj7tOOAZmoJYApICYbjwbe/mq4peuZJCDTx1QaTx0ZrfNV65BL8geBt+Q7OhDA4roHpULhlULIDMGcgDhkb1jRotWZLCIfAmMqhma2QRcguNkybA4/gmqBAD856PK8NbPTaFkAP923BHQxREhFov7zr2FCD4QFdPT29ADR+Ix/MvFI2V20Ym3rrjdO0T+x6buvxE1O4f8hJKRhtsq269++RrDlE/Xn5hhVwsFxTjdHV1GZu6VpWLRWsmTOZA0Rs5kQoF9tbI2A6TfJZkEWzI3d3VGTwMsZ4hRRjyKDUZjZzK1sfKxbBXrC5betLY+p35liJqCGh8p1Z0+/pKPFAPy2W/AKOGh/AMQVYELyfgecDxeJjCMYka6vmhw6jdYkjtNw7/wzNEy+NZAZbX6NVc4A2gEVmUAQMLFvKSIYrBqu1KRcUbyCKbTYJUDYGNnPEE6YjsVndHtHPba5Xqs9PZ1PYrXvehvYFU9ERKCwzm06tmEvlV5d/sutvYunUru/EvrIiL5T+tkItlVjHX2FCMmUjky7psz7Sp1w4drTx9EtH5QMBOvoDWPjuvK/IcENN2TxJ3u17doVypqzdn58+tv+rQSO+ZeZOWkMpASgXHscu2Xq5lpoCLRccEa7YQSXi+GPTqOZIouvibo4zr8MxuV4Cf6YxgES5MnsXk1GzRAR6yZAlwzENmFwUDWaGGc8oIfAXHVTMItQiKzojsuecsr6eXKHfoy1sf2P23n/mD7YXSwLOWEH4uWnfpDkXJ7Lv9Nz7Wqya6BkuiPZ3pt0uD28i85pq77f+MR/x4edWw97UWdJqvLfb2bpFO0kl1VcefBWPVuujObYOJv/zXwRRsOyWLVl0i4qZ6OmPJud3R5NyeaGzu3GR0Tls8oqhCCAArqDu6NlWcUSSPdwhwZdH1pEAoLMFjAKc5qIGZwx14mANGgRc8BwEKOM6zgGMlUYM7uTw1ANHTsxThrKG7y2uik6t6lC0LUlvJkYPFkNCXs715OaJ09rP3fTUzk5/I/s/3/2k2qNYXRLVasmStJuUk85vf/CY/xfOX4g2vVH5lCrlYLigGr4PS+HiLYpqmGuI5Y5oYdl0x7Hli1CEzhlgeF1whjkgVQzpHKnbxHT9jxAhPFNMBVVE0z/W0gMyDMJ4qiTLzRShA5PTij+ryKIDgKqCkSPZISZ4kw1UEXRUHDNFuM0yK6Ah6FUGwS/ixqFfNYiQ+XXTt5oIDr4R2izi/9INn7q+cmZ6oXNIwX7/xxivNiQmy+CkLnDO5S37HfkXlV66Qi+VHiuFXrzQyEpNCIV1R1bBqmo7myF5AdoQgjD0EDhMGjopAWRFHtEKThakgSJeGM0MAvyFJkTTbcZDSLeQRRTAckfyNYSAqiTM2YKskDCCetYL1KFWgvCqIhgFvquHHKvhFWfGMslkVKlIsUHVNtxYQPL0qIaFXRPPRR//cKrYLzkno+cHND7ICOE/+ShVxsfyXKeSl5YJyuHAOYwWJrKBgMCgrSlWu1SwFDqE6sqtJtqsOZ0ZVGT6ieqImw0MATFX4gijJBsJTDSm+3n/uIagdICzfSiJSkSwcVzKDyhG95qw0RGjWksgMSAIvFTFEecasmlFLCSl2uBa2efbmzNIZdxNtYsEz0+GW/Zco4aXlv0UhP15eoiB+x+ug2OfFxMBoQNS0ojRQKIuaUsMrJGlGUDZlSwI0BZUEJA7xkmt+5mgQn/E3PteojgKIb7aWdww7bgetoGNFp9y4U3MNY66j67oLBbhr1/YjBG32PcCv/L/IC35W+bVQyCuVH1OS/5SdBmoQohQVZp+wc6H8lCfscOGn7JSo5F2w+ovC/rUR/iuVX1uF/KzyEmX9zPLrKvSfVf6PVMivY/lJI/nRn1u2/GjrjC0X3n+ibHnJLxc/v/S7n15+qtH9n2iQv47l/znJzyivEB0v/M0PjttMtG3b7N/Rs3jnJ8jNPkDOUyN4n0fbv/lNQSv2CmosJWQiUUENRoRCpSrwzjyLrn6rkOJRO8peWM/m/+GXFP6b/W7234vFc+Iw+gy5k+OeO6J7bqLmObWy175+jeedAqhHEcq85AqlJzf7XlrgoZ1It7xyDm3+scdxXSz/z6F+eplV8v9Py8ucgHccWbp09u+GBoGiUYGN3lNVQVAUwZMmBMqWxIx2RJQq3aKoLhIFWZ596ZnZdwHOIeJN5L14wqJRnBZPPfOI5IqOZIM9hQRJqjqOUCiWhILuChuuuZEa2tpAncK8k8mFYuF1cVMP/mT53/D6jdyxg15Z171wKO7JqYgTlkRXn5lxeGclL9XqerLlepbseqUpz+s/4ZVOHHOdvOqGAgHXCYVcOxJxu1//encqGHStfN5tb2z0+mo1bz47Vk+PR6VHPZpZOuss/iPTuPzImf7/6kj/1zvJy7MBHGErHAFOcBDRf20gKdBMrzgyHROUhctEJdQtSUpFFGumJKoayL0l8Ua4ouPKJNdkS/Z4qxFZcC3F9lRFFQMyebLiuCVZsPbJmrJEJKVJyo8cFwdOH5GrVVMORxt40zHFsRU51tgpx5qbpVgyIfpjpq5IhmNccAsFR8G3+D72zDhVB8+QXXSounMfSa3d1PKON1MtPe052bzr5MqOI6u21tJiy5rGc3Rs2zFtT/JsyXTd6R885kiZjBtUBNsUDdt/Bq0j2LpsWmIiYMWvf5Ot1LXaXiBgq3Uh27MVx1NNxzUNxzXGnbgx7Ao1yR2PKm5rSXV7Z8Kunst5pfFxb9NSONHFbDT7sGA2ov+rnef/Kif5kUO83Bli0+1iIFESlRKM05mWKq4oJWOyrFdMGH5cCXemFFERFIGfo+iJqu3FVRHxXfB0fgiGRpKrCraguq6sufAeQbI1wTE0fhpEYfqkWhwZV2dGxuVSVpc9KSBGmtulkBqQc9malGqfr3QuWaAEQgHZcwXZcXhSM49N8xoC0b8VbRtFcgSZjNPnKf3QQ9Rw9ZVU2t9LYjRG0ZVLSOBFs/hfCiY9OR7HJ1xFJduVJFsKaJYnSZZbMh1JUWzedUEwBDfz6KO2N3SOp2uYsm2biiKbpukYoioZAl6x6zcZSkO3adTKpmBbhpRImNqcOaZnmaYxfdx09UkrNzFsmYaOl2JLUoctS4Jt2EEngAtVElWnTiW3Mkju1m3b3KWN273eJeRtmX3evF/+b3Ge/2Od5CUZgt/5+WQ+ROqb3imGG7slVXelar4iW0pAUSVVcZ2qGpY1VfIsTfQcLVO2AnWdSwNKFNjDcYOuYAcFwcTLCHqiC3IhB2CMAcGVeJMbXhigIfTDYWqq57qqREF19PwJ9cwLP1BC/NRLm6RiWZOaOtaK8xauECPxoOiYuiRFoqIQDEkWryB1PBGQSFQdV7DSY0LxxFFSYz1UPnKKQpcsJnleDznnp0golsgNiCSHwqREQqhdIp4vjm7yfAxeGeUKkuzWXMfRIkEHjua6tusA67mebbhmseSqsuyU9x50akcP2pIqWvBM0/EcU1RVfoqqWbNrRvyKSw1t7npDUgOGGJB0Lx7ULcvUp06drZnj47pnVAAKBd1ybF0JBnTJnwMiGS55hqvXDC2kmxWzZJJdso48e9IuCpYtxkNuUSg6rf1Bz38U5JIlHm3hjMMLEv7PhGv/xzjJy5yCn5wIh+BHGk8Ui3CIUanqybIqKooiOfzIThi2FLBELwgVB5WAG5ZtKUxGJWTZFNaaukORVGvIkayw4MkhTxBCuDivsgx6rh7wvLIGMKSJ5KqiIPEzmBTPY2hV5V0xZc8LAfjrkmfoklM2xcmJGbGluUkMyfAp/OfY/C9vSwV+YtqCWJeACyIpOR4VH/0PoXLuDCVWrRIKu46RtmQhRTqb/Mm0/gy0RArOEfDn+PPmBDybjCe+8m5lkIEvBUnl3ZpV5JPZTUpFCU1C43njIBknupbnOZbhUc129cMn3Or+va6quo5h2I4YCNlyLIYPsm2Ill1/zVorvuRy3jzMLI+NG9XJaaNsGwZ4mG6kp2uuaeqOY1UVWarZpl0VFbki4+W4VtWo6RU1oFVNPV9Bo2pnDp7S9eqILmsAqp5kqmXXDjZb9pVzVzv7ab/bQJtdfhokK3ELoBr3zNfor3m5aHi/dmXWHHj7zi08iiQCOomDMzNiiEiuUl7WJI23jtUcmzRZEQJGtRzUTQfcWA2LAg8v2VHPM6JkU0QT3ZhXq0Z0JRWp71kYIlEOuZwl/J1LvIAnkea6gFcCiIHnAnbxjEcbgdNEAK4CGtmiZ+MqfhKqAIGZguzhcIf/50eTAnd4tsDLtnjutg3zFvQK6cd3kz2tU/XwEUHt6qT4O95BEm+IcmrI377UBMEJJuqRLRIAd/6UJViQP5WSJcD3qGliKk+8+2csEsDfHJB59iDe0WBeMgxf9KR4BNRIIrdUJAlRAAnGQ+og3m3eA+GxM2WveGCfx5uLw9g9SUR3kD4VV3LhzK62fL5LjZ2OV67xygTbtAy7ahq8Gs3i1aNONW/YhmUo0WhNr9ZqSiBQBUQr265bQWNKoueVLE0qSZZZGjy6s1wuFMouxSoezkRuqcWSLXq8JWmkmppMdIxX39gN6AHvr73pgtMwv/l1dZpfGyeZdQq/CNvgFFFkirpSSQo1NMhVa0YGWlIFtxqAGANACiHE2bAnuBHHNqMBTQOmoSisKyYJQszW9WhEVaOIwxHPNcIlXQ4Hu5cEQ6E4QIzOj+DgbXEV1AgiDksRYTeCBIvBJ7QDLxH8BMHbEVxbJ9nlbY6gW4uzA488sS75jr7sT0ZyRJN4W0OYH9X6j9P0ww9TfN1GEssVqmRzFF65gXgKTo3nA0SCFIzXkRDizAHHwHe8PxnvxMcbd3LG4GVX6RwvMRcplYjgGGQS1Ams5U8aZCfh49Bef5meynsPVw3UzxMMgfvwG1yXxIY68uCU7GzmZNYbf+QhUq0aooECQlP1BBtSFDVPWbmC4ADIQABkBmiJQG7OrLoV3XAVERcz0CSjZAM12paLzjqeCS9DXrJrsixXbceqBGSxkhmeLJVrYyWy5KIUaCsu3rCqUNIrRTIKxZH+wZItKpXM5ERFjUb0YLhOb3+J05ydmHAWtLR4vtMwPIM1/Lo4zX+rk1x0jK0EfaItbX19UjEclkgPKmJQB5FwA5anBsCgw/7qRVGIIdLFcFocZ8ZJ9BIIrjFPEOM4PQLbicB4w4IrBmVBCJLggEuIGuCKAm8AaXZ4Qjb8SBQRZcG7gW/gCCIgPhwMfNoWAKEQPA1S8TmISlTb8hdOiLy8UeRtJE24BhyFZ2/VZqh04jSV+06Td2qAwhvWU92b30LmRJr0ySxJ9TGQbjCAUISkaAhV89avMGT8h4qZfvuT8NkF1GicjFqF8lM54u2FBVHxt95KNSRxBpwB7QhpnOjgVBCCB9sVLIefIulfj/9jZ+I9ntWmJpLCvCUm5yXex4brgxPnLRr77oOkVafJMSB/1BNafynq5+WbAlVt0ytbBunIOQzf0GA4lOxZtarHkaRWrXhBMDJD1x1Pkx1XN22jWLJLk2mzmM0ablDV5666pFpfH6lOT4+Wxk5NlISQUog2N+fJ0PPxVLwguXYe2b5YTJ8pFqtj5UCouSLJXbqZy+mpxkazFshZcnbYCaY2ODMnT3r8JEK2kf9Oh/kvd5ILjsFP2hV6enrEGHiFaZpKznWVZLRJkwMg0ZYVloVQRFbleM0y46bjJhDsk7IsJGxXTAiCBecQYxaYCQw4DIPxHxDuShLP8lJcDveCLSHiQbe8cEgQEH1FaB2at4EhQCFF3nAJbsS2wC8YBOKov8aKC+/uxbv8MADi3V54wjEcC9FdIgUUWcJxvMuLDMNUAHHYAHkubIDpfrlKAS0EXgFAx1sS2CYqmjVY3hmSH9jHjuc5OmIor8B0qYpqlcYm0pASp/rHqH1+E5moNz2WpoRgURSUiLOObynIErzPGVrtOw2vzEcWIErFyU2lSOGJ7KJFFk/E5VWHft04hsfUdIuyjz5Gen8fhS67lBwVjgeVAH2hDRZVbN42FJmRMxrqkPk8tM+2ke103dMQJATT9Kq5vDc1PuVJQc2Twwm3fUG3I8iqfWrfXjuerLdMRTZkVakl6+LVwtR0pTA2UUTfi5Ii5qPhZD6Tn84nEnpONwr5eDRWyFZnCnWRpnLFdCuO1FxTQ4qhpC0r0txsjRiGm7w+527u5UGAV/9M1V9W+S9xkosZY8sWEnhX+lqtT+rvH1OMhgZ1XU+j9ugjXw3t2HU+0t7ZEwuqbuK2t789uf+FB1P9Q1LqHXfelpo3ty45cO5g/N4vPxrbeM0NEcEcDZ89nw30dDUFKpWKUj+nW7nmmisku5KT9uzeLSRbu8Qw3KRUqgip+oS/O3NbW6fAO/I7gE8Itv5qIdg62/7sciveAwSOYsKoTLAKPoa3xWaDhC36kdufzwpDhVnBzXgbPURakGvkoVlBwphknO8v4VJgXL5j8TV4DuessfkHXji+UnMo059HSpR5zizqRpbC9yJnKkR53jlaZqfF/7z7qMo8A43hvRMRBEBj8F4z0BeBwuinmBsjuzhCWtdycoJx1G2jVq4cWQft521jeeCZygZlTpyEsYOw8EJLBI6MC2dGpiqVqnAOnibKDub5W8LyRgCMTXmPXW6MnsnS2Lnz/p64qfZ2LxIP0uDJXr5z5Dmy6nV2dbu5mWknNz0J5CgjfUqW6ng6AK5e1Y1KrTRVllS7CChZIE3JBaNCVjeq2WgsmZWkRM6oxPOlaaNYLU6Uq16lGo0GDUMwzJ7moMUZhsn/xR3h/ischnX1Kyye8LGPkbB0KepZ0isF9KQclUy1kqdAoVIKxYJaFLE7bpl2UlGDdeFooK5SytdlcuVUJBpJlcvVxJw5zbGmhnDk/Ln+0DM7jgRWrlulZqamlUq1KAuiI548OSF2zV0gvvuO62jg1AHh05//Hr3urTcIJ154gZZdcgMNDxyg40dH6PJrr6e33Xk1ZUYH6V8//lVad9lVNNJ3kA6dmKYP/v6HqO/ELsrqEr3zPW+kicGTdO/nH6RVV/BzJrJkgkg3tHZQZqyfGtraac0VG0GMTJqZHvIXFPGG2rzrg8jjABLgjhKE7cGiLxR/uw+8z+5nyT7HRi5QIW9SdTgHR4NB4oX8RPwwNTZb3gTa318YJzIXYV7BmYsLb76A7OtfQ+INQWHITOq5TkXh/R+RK7kKOAAvH/DhGVi4/8xW1M7rPCW/TVwvqBYgJgKZX5dVKRFvj+ov1wEmAzwih3d+MpBBakWqTqdpenTE3y1p6crlNHLiLKWnh6m5o9lfw6nAcQq5gid5lmfWahSKRNxyseBqKhJ9SLXrm1JWku/HODWwlfNVQc+U0/lSUQ1H8pqoZUNRNStKZmZqws4EAi0ZyDQnifHC9FS+VMtPVcMNil6nOabestYn/7Mchh2G8QIL9pdfZqX+Sy2zWeNjH9sCAr5J3PSbXfLq+aATlqmpYS8ou2IUhDuuqlIKpLAeumlQNLkBkboeQaEOkSEBhBRzbTsiCgIIOuzRgSVIrqwGHElGCrAAnYogxflcWVBUQeDNgWBTVIMyORKzsgSc4u80iwjJ3eT9cxzTpopegbFE/KdV6IjS/KzJaq1ERsWkaF2CGpo0f7eNPbv6qGN+Nw0PjuA3nepSYcrlTLr2lqupqUml6eEhKkxkKRYK+nsse/ms/1j4wf4ztO6q6ymUSoC2wDBfojY2RPQPjiSShcieni6RlzYphMzB+8Xx77wZBpdZR9CpXCr68Ic3x4tGYv6ye/XCMxP4QUF+pmPr8OsBAOOM9+Lf/BPfxUd9DMcuqNvnM3gHR/M3XuVH1fNuJgw1VXz2v4dDzZnbiuP4vFmoF4OTRoPgWHxxhqic1Xj1ITIW8xe0Ht9wLcibyKg25F/I5EkvVTzbBLtERhs4ftqVzJobjMlOdnyKF4mawWAFBDRYrZS0cm5qsqhqcj4cjWWMqpu2bWPGtPSZQEjK1Cw3q8/AA9Ppki7rtVRdxFCNiDX3hhvs/mTS7e3t9X4VQ8uzUvulFM4a/1977wGt13VeB363/72+97+OB7yHDjYQ7GoQVShZjEeWTcUeO2MnjuPEnmRlTXGStWaNqMxaWeMkKxNPsjL2xGUcFceiRVmWRYoUKYENrCBBAnjoeL2/v/dbZ+/zAxIsW7Ec2Y6d+D5c/O2WU779fXufc+45j2pzc2r8k9HtxkzDCOx3/fgDsb1FSSLiZmzdLziOUzR1vRRFbgmmULIdawjEpmiaeg4VkbJsMwlW4IDaQCJGZqCpWcypLDQLcpwVw8U26I05mcfA8OhFYRhcxgtWycpiCw/fQbcAKNAPkQH6xCpEBeK8QIMhULLiHHpbT7jgBgwCld3ENesw0F67q4zGNHEuPSmKn8HAQRqazbrEAxg4RAifJuI6RHxNwZCz+SK8PiIJbQnpUn9MJ+7Oh3lvzABZ2eiIWfMlTv3T68sv/dtfk61KX1wkg61hOg0W6Kcy4o05674GY3WQhnTCkFtv3S/vvu8uyeez36pI1YxM2odr8t4eIgLLweQUCsgnTbvbhjjvddS8GT6uz7b0TDqvohDLpg/xnh0rSCKbUED3VNSJpBgzJK5TFw2iEF4UWPjKb1QdDJKh7q3qhqFKpQ6/ICr57VrkhT3pdPpR3PEjJD00IyPodRwfOtB14mY/jOx2qCVbgW7X4FArANw2BNU26ODW21/6+s7qa8/sLF29UNV7nUbou+09M0c6ga671Z0dv9IFhz1+XNExpOFGcr6v7UbZfh/bAByMGvF4F+BoWWbedIyOlogNp9Mf/7GjuZGMW4CpDsPUSjD+km1bJcMwhiEX81EUZB3HSPmBF7O5aJYfmBq4Be3eDwLNsNidDDjAwVoOp48bTIDI9YbYL0GuEwWgIhqNAtXHlhkUzYDanAHPrwIg96CMDbW6JY0l6HNRKq6O6SL1MEGFnQFwlDECaJy0iz6URkAaQ6YzEMG+lCxbOjAkF96dYLRIWgBbemzDD2Tp8lug2oNFeQcz5QCYVPTwyDb7RHhhXHfxak2SXR0iX5ftnYb863//W1KuNZAPtmKZkoKGMiwYGvJEdkVzZ0R0bFA7GJwH0eS5oYCRyk//5MfVLD19CHNF0wAG1bQMasU5bk+9fU6+9vQrsr1dF90xxYolcA+ACFSNEzHTAXgATczWZXbfpDz8Q8fl4ME9KFvV8g379mQkjTxdh8GNqMhXbsoZ3PT5xu83dtwMtK4lsGuJcE/P45JGnoS9CELFi5CGKD+cCxOZDPwCBKKRgDxMco7CNs6uo/SrjmaWv/iL/2p7be6VrerW2tbQUGFb4tlyLJ+tHfjgg43kxCyn8e51u10vHo8HxwEWJgX3HyTqP3P7PkCCUgU43ncTOIJ4FE9GYdKzzQycbGHXwYnhH/zEwVLa8kbC0C/B3kuWqXM9RS7nlwFHTlhGFIOotPC96bqebtlq7QYtCEON0/qRPrCplADRTOaVPgzJNuAt9SoowmlU5AEY/S5UDDw0gy1Thz96bU4XrvoUAhgO3tP0g+A8ALEOgzoKipbCd740QcPYOccpDKxEWuI5zkrKJlts1Nuc7QhwyMBTZ/BlG3y/B6+uBDEAyJmGNPB+w2/Kk5//rAICJ9SkTXElhVanJcXRGfnQD39STAdUEMZc2+pInD0FBKobyekz8zI5MQI6lwPABrrDMgAu3JMzumqWIc12KL//1ZPy6uunUB48lw7alzQo58/9zH8vEyMFRBxEPToJpOnUW2fk87/1NZybxA6DV1OP4EQAntMj5vN5qdXrAAJn+2NL2WBRND/oyO7ZIfnpv/nXpVgqKrCNJlWv0OCm37HdDBoFCm7qBeWCMuISWt1OXXy3I5vrG7KxvgbnoQk0CvyLpab30iGUUtl4NLFrd6SBUOhGHDxO80Dp+rhyJ/Tt1i//4/+t5nXXK3vvf2B7eN+uzVRmZBNOc9PStS1dt8u+6dcNz2jDvnqNRgNU7vsHyx/O7R+zoRB4jtrPnYPdDG/Zvaofa1bdVKvuZntdf6ja8kvVane0MDsydtuR/EjkeiVwgEIUhFkkM4VMI/cRWEsE5hsgaqgq1TjbHzwbuzHU9Fucn4xenDSGwpjeiB6PlcCpsM6cWZWJXSMyVCSPJhEDNUJFB4gwjVoVRoai1dswmlPiGKPQILPiJGNig14QDtU69AkiEdfYZL9CIsGJ7geOXgAk09uQoeT94gRpVGAZRvUyjGcvficokQ4kmlqYzace+00A6vm5UzL/5uvQMksyUhqF9wQlA3XaKW/JvoPH5Nb3vx95saXa8qS9tiF5LQOiN+hYtJFndiqyeNUfrk19QOes5gHFDZUoR/mcv7Yuv/YfvigRjJf56eI+9993i3zyY+9VZcNqevyr35DXXp9TUYMV5vdAH6GhfuCh98rddxyQGFvg4M04u27XM+SFl87I0yeeV61oNsqDk4pzipm/87M/Jrcd2Cs5Og3lNRBZVDrx7jogCA5GzBtOakCBlX9B3gKxUMb16rbUQVM3NjbZra+oIacjYORLpnPSajdlds+Y5LNg41ysw0rAMhz6Ou5+txe4Z+fOQfHX26DndcO2yo7tbIGVbODzOgpmHZfaAh3f6UZ+/dI7l1pvv/12b3t7m64oOHz4MGclI1D+RGD5dhPM97DdBBCDy+fbdi0Rj6JMLmEOD+XM8fFRZ/fUVGLvwdnk/gP7C/uTRXuvqfV324Y24djhMPa842gpJyZx29Ysx9YMUA09meBkAhpAEmmxuAF6wFYeVBRogWFDdHN6YwIElRCytwN59CFE4/GE5IpszYHBV7oSx/Fe74pa62BsfA8K3oZG4CyRs+DgMBTUWoGrbZGpoXLicQcGtgWasQKOHJM6vDuXJ6NGiYyCBPEZ6US2NNUd46jxvai4IUQwFAKAQePtIT09pI1UTZkH6MS5N16HRx+TrY0NGR8dAWBrMjQ0LFYmL7sOHkFeYPidORkPvgb+PwRDGVaRyIPRUBNQSKsNF0TlA6DUEio2qjxQI4GDyhtvcSEoAAwGyTWuk+mU3HPHIeTNliefeUmeP/k28gdfhKhA/ZbN5eV/+tkflYMz48qAaStIOl40AAPQ3z8lpaEJeQvez+IQTzuBiNeT+WtLcvstu2WEAoL1wIQhTQMgqwupqMDyYKIH0URdHX8cf4YI2GigznpIiy+NalXa7TrSkxInngWoOcuyAZ0Vg2Mp4ng+v2NqpuVQBOJKXHVDM1vtvrmxvgGLAfswtKTtxNOw/UzcsbOu52bOz82lv/nMM4knn3widv78nLmyvmB4/bbmxkOtkChIq9WKHn744ei55wYr4Xyv2/cEEoIDQog+xLh8+TKDfAyFk4J3y+N1FJ+nkJlZGPE+Iwz3o9xn4Sh390JzHP4AwjyCstQTOugxis/C5RQ7gc3D+dDnkD+j8FGRqgJUVGTh0zsNmikDqFmfq6DAc5qhK+XqSUQQaItwWHktrtbV7DZhQDEZKo3AbXpCdtastKTR6KGyA3hOgusVcXFczCpRoEigc5noUfB/W5wUufkW0gLPzTU5EDPMsCUJ1HiOtAeqALJQDfkwqRXw2gdYlEjH0czUtbdPSbtaV30zY+MAytamZDIZWQNgbrn7ASmOFZGGvqSCF2XM2oEGiEu1h+JDWqiXmBdcVgFD5Zz9Lrg+V1L2KbKhh+h5n3nuVbl4ZVkBit4dfkLuuecWuWXvpFy8tiqPf+VZFX3YEepBs8F/yM/8xA/BCDMoVbZKwZhRUcqgacYKmBEEfEy2yn3Z3twSAzYKHgyQN2W8lJBb903jeNqrQoOqItYSgTIAy2BXGoy2zSsjMwreQR+RgzSQy3QnpTQxKtnhIWg0S62ck0rDiNt9AD2NLIPycUECgwoIV1a2Ymi1ZksvV3YMQ2dLZ8wu71Sd3//K7yWeefap1Ntn3kpvbmykm61GKh5zErEYXK1tm/Vuz4iDrBw6dosc2X9E9u3bF+3duxfa/ricOHFCTdn7x21/LEi+M3ogtCXC0MnoejiE3yYgHXYjE3th6/twENfh3Y1yH696xpAvYRaFlYAvYQQ3IWwHNo//VcZVwfIe1wsaXpk1zvBP8bq8WJH1tTlU4Fvw+sMQnPA8oCRlVGIqPwuPOY7w3ZLNnaY0m1z5DfoCTifSz0E4r4L7j0oslZJE0pFUxgHtiUssPiV9Z1jaAJwO4JVQ6cNIRhbpSOG+fbcmfTstfRgiRbrtLwMQttRgrE1UWQ8Gwsm1+tAIFs5TDQGIDKrFzO3L2tUL4rW7iFxdRSeSyZT0+z2AwZFDt9wp+UwBFK0jWf+qWnDTiXpiyyXQkbOSwB4PL0rQXwOQuMCsIx4KhwBhEzHXAeYaWc+99BZA8hqARLMG1fNCOTA7JT/88HEUnyGf/52n1MpCjDr8zUU0OHrrfvnA8XuQSx9lS7czACKjEmsXJc6AAm+ekHqrJ5cuXUM0QRTib/gvhoh+F6KUWksG5ypQsNWL9abqkfsgoqiP2NSLcn6ACcoycDn35iAvXC11ZJST1QEgqbyKJEPFHI7lnM9cICKG9FjYB4CkI6qUG1q9saMZiDC4pp4tDpn1pmFvldecVDzOsQ5JROOkj71YyCby2Zxz25HD1l333ms4tqlxotW33npOjh3bA32Sjr7yla98T1FlUFrfZbsOEP3cuXPmzs5ODCaeisViRcNwJ/DbDPaDCH1H8Mr9AIqF302g7IaCSM/QrQMI7KxldepRyFW26MXovdT11X0GvBu/4EC8VYUeaq6M78rIgYN3SzL1YVndsGR9vY7KR2HbbDkCHdOek2LmgkxPFLBnJZcRtRinYx6D0d4HzwsjQUTpwQN7IZt5qQXwewuohueewHVi5mVQja+hIDYRNUyZNWZlppeUWJsL4JjStmekqeVBaxxkwsA9waORB3q7FgAGNSmuygcMAULb73alCj00NFLCKygGXHy335XixJg02CIFmmSEbRheA9cBBYQuGI0HUoxbyPN+qcuHgdiPipmdRgbjoEtc2xMeCsbT7HTlNz/7FfnyV58DFeVvg+bnY0cPyt/7Wz8iCRjflYVV2ao2VZM1IymjTCppyd3HDiOPPUQhdjhS31ALsI9jYOgEFyNE3+uivGFvOoAPA+fyKjT8+XnoCB95vF5n3BgxeO7Nm6pHpYmAIUVJsQfQMohaIFBwZOx0NUFvRWoVV9q1tlozTo2dw/25KDdQgIvjFecyDbwDhyf3+lxnSGkdLe44eiamGw998Kh1713vAf0yM6FmD+G4CUt3ZtrNxoGZ2ZEjI8NDR0wxD9YbnZkrV16buPXWW4ueN5Sq1WqqufELX/iCGtSqEv9dNpTMH71dP1EnvRoeHuYF00FgFJDGMWRmGr/P4Lu9KCS+cn180q4CKiYFaRmre2xLQdIhLxAbVNQgIlmo7Bhj3FWi/Hoh8HvSHPW7qgd8y1Ad4Wr4LpMCHULlnrtwRiZHLophxcFlwe9D8Gujggo5gcNhvvqQ0hzsJHPxxgs0CHYYgncG0eIVMfxRODeEc1zLZJt/lMF1ZnG/FOgSR8+KgPTKMOlOP5IWXnUUEwWsGZzF8dSHRVS6rVpsaEBsBmDaI4jgN08+B7BmpVKpyNTkpBKpmXRW1st1eeChH4CxI3qEG1Jde0sq1UB2qh3ZLPtyeuOw+PFbQDl8gKoNcMMZwHAs3N/1PPnyU8/JZ377SaniOk7cVv0cLKef/okfkQ+//05cFwZm2LK6VZO337mAdFIjgZ4iitFz/+BHj8OxIKUwYI8DOBEd2ROPwlURZ7D8KI3UVss3X7m6SFegnAx7/FMJUz784L2qcUHVF6vopnfcWE/fekV66P3VtfGRHYt+v6XSxDUqDAdxEpqQNsBhMOyPUmezKd8kzULacC7dqdrxsVKuomz6cJR1ef75k/Lrn/117Y3XX9FCd1OfnD6ol8s7pmPELS0eOWFgxDZX1+KzB6ZiV65sODG7b49P7NEbdVc7efJ52dxcCkdHU9HUlBaePr0UASzflXp9O4c3bTcDpFAoOPic8n2/gMyP4v0kXuHmhECZhDcZwWsen1PYVYysuqJv+qbmmBDjGrwBqAnHHlFs8sLs6Bo8aYfs4ztGEgKCTRj0btxY0PRCNJQIdESP2mLrt0pgJODhkTj2AQTncR0uf3IbjHTQIkbOTIBEOkQi9IfZT0gydgfOpbHTmCHOQd/YwegGd+I+UE14f/2minJwtUzRWuIY56Xl7ZYrelZ6NnUK0od0Q5Ch/uglCWjQIOYR6W6uLsqzKOxkKgMhb8rBO+6S8dlZSeayMOJQbBhHhHTu9ANZurAqRmVDou4rkotvS8c9IpvY80MZaUPQuR1ooWxCXnn9gsxdmFf9FI49GILi4v19d90td9+1T3ngJpeow7XzxSG5vLgpz37zJQCDUYIrnLpy4MCMfPyhd8GLa1IAvem0O0rXOE4MZcZmYX/QGMChK1ZMXnrjojz+5a+KEYfXR6QDqmQKWubRf/RTKrIwUrB+1E7Xh+KCDagivPHKslQJwMYy7zaq4nXb+ApOz3TVckrxJER7ZEq/i3ru0yEAMNTo0JfsSFXOktdAmfVB+ebOz8na2oq8/OJzsrm9IMPFYckPF1BhcdlZWoqGJ8aijc2dENn0zLjVSyUSLb/frt5z99GtWKK0Ag2zdHXh/KLXc1f6rrvhRVpF7+vN/li/35nreI8NRhxfz8C3tz8USZBJ5E5RLGNoaOgGQCjQoYYh0EWHBtH3oAwYPcbwexF7Br/H8QqfFRlNT9f7mqUl4ZlhtiqCoFzB3fEOoZZQUTf5VjkOCttgsxG9x6Dc4cFwJMDAIYO2UQJXTSNiVFGZbJECHvVJeHIuIIwKhgGDyECI4z64Z9DRJS1cVGwEZ+MK4Sau/w6uiorxd+O+UzBuBjucgERY+hyA/AZYxjCiERCBRGhRFsfEZIQJChalHV4BlRtWacU3Ko3K+6proDDBAQ/d+27Zd8+9su/22yULymXBENkoQZ8ARg7CE0qvC2+43RG3HYKu7RYjcadaKhBQkxgEK53GS6+elqeffQXRpqo6+NjUTHAcPLRPPvTg/bJnqiAQqNJuAzSINJks0goD30QkWVoCAJEkXQenx7VGR2BM2aTUai1orgiRYgPUrY8oVsexG/gemq7dk/nFNeg7RKKzV2R9dU3sGCIzW9xgoIcPzMpQISlrGzvS7oAmcSnbektqdXZ+sqWQZINFifomx0NelfZBuhn1vD6AqXmKgqk1wWBm1DvUTFy0gU3Zg7FpPNdE+mGauJayRqCFzfmvvf6WfPPZJ3DPVSkW8jIxUZJOD1Tw0nkpjea0vXv3aKXSfm1ldVHPOBbMSTORVqu8U7a3t9es+WtXUSyGDscbwbbx0g6ctBFkPSN0nFw4PT0dzc3N4YZ/cPsDIEEGVZKw83sHlZUAQHKgJiV8nkBhIHoIoog2iR1RJeRkUYwgVFKIGxFgoWsND94cXJnzFyiThZGQdCnKRT2CO6iYosIpg+kAJBq8txWVcTyXsILx4XdCKkbzguGGqHQT56sFdcykWPR8CNe+utpgVG8HFCmN74fA+wyDCSC3BvXQkzgKycW1KQ55BjUQ78NWqyiAoAkP4hoACLQJKzgCQDQCEMdk/bik/KK0SB6xK6DgdEYSfFBXUT3drGN8UFGGGeUt+DvKgDbAlTw6oFQbVzakD0ONx+LQTEhjclg2dnpy4oVX5eRrb8GIIegBOi4Dxmvdfd8x+fh7NBlOtsSITauhJARHD3qHEYYRmK1mvb4nXFqe/Q/MH704l7nfPT2FYwZp42M0nnqCEU4MkcJHJOHoAGoFLj1/CVSLfUc6XB4zxCh4792HJBZPgO5wMA/A7oZSgeaiQutChw2GxrBuSZEHDpn5J+D7oEda0Fedo416DQK+I6UhGHgd1BP6w+t2JAEq6Lrs7MUdkXbV3H+9MIm5crMjv/Grv4p6qqD+Hdmze6+U666sr12VA/tnZP/h2yUWSyONoo2U9mjr6wscqWEkYnEjnS0YdSj8eCzBQRG8ZNTuNQI4YS9pJvxCoeTv2bM/dO50wuOHj/8hMc9T1HYTQPS1tTXL8zwafgrUKI/fStjHueMm1B7DOCOH35PYYVWwZZyHAuKqForXk2FGKCSaObUCDUqHR+A3uBkKEN4V4UVNAo/PqnhUa0YM77l2jgVDgdfhso+4XYC4EMG4PYhd1x2CAA+kCW7d7bogvAjHfXhbeMkZ+3XJW1xNACIP17cBOl1/Asa8AKOA/ggQbQAiwpQD8yisYSvwajbuwfvT1/gQ6Bfhveexw0h9lqvF2VVlT8cQB96LDRD8FhnBK/LGDGIbAIMekJQP+UQJ02gITNYQh8S3Wz3QG10SXK4GIvn85SUI8q/Ks8+dlFarqQYxgg4gqhjyAw8dlx//5Efk9um25MJzkosuIU811SzcboK+wAgddoLC8Jo4d3LXuKQyKeWh8SMrBSK5J22UUzZbULqEAyfZf+SwXRjVzloh6Ai4xZUN6KhlieBkWG/M4v4Du2Ryckxdh+t1U8+1cS9GDHZkDiIHMz/IvyoCZFy9ZxpwDXaSssM3mU7KxPQu2dzYAEAAVIC6i3ywzHzfhTYZOFNeRL0yosMuFueXEZX5OAOE8P69cvHygmysXpM7bjkot956u6RTQ6ou11e2camKdsvRu5Esx+iHbbvT3Ek4jpFNJeNFHDKKCDhW2amNwR5L+/fvyU9Pz6bipbgzXh03+SjHpz71KT6dipsPtm+9uf7lDaEehwFDqOuISd4EvP9u/EaBvhvHMYoMowDgeiMeZ6FA+LSfsg+AWzZ7g/FFdFw6ODMzzJYLdQAKlCaqBvyhIEN4tAGAABb8pgMcXMaTXtCCIdpOS3z3ZYi7CdFjB1FQ7F2HifY24DnnAaAD8H4pybEFiH+IYNQUulZD+a6IF07gbmxahOHinqRGVDkGww7HfXHRxpCL1jBp9F6kiIZYiGps2g1CRCxqFoh8Jp8bvpYVuIYO0kI6yZYnWhOpocHOPV4M/yxUeKdekeWrF+Xy5Yuyut2SzXoknbInI7EcvN9+efGlU6AfENcUq3QWblOmJ9vysbsyMOK4Wowr6HkyPqzBi8PgAJ7NflYkvh86xpdEMifdDr6HaPeDmKTzObm6uCXPPPui6jkntydgpnaNyAc/8ADSM6BH2VxO6qBZHEnMUdQOjP/q8pa8eOKkRHYoVjyudELgd+VvfOJDoFq4Jxs7QFjqoGmMgAQIyyuXtGRmmuXMqgbokA/8x0pVdK3dqOBaLdR1D+Bvom5hH1ZcNU1nsmmxEaFQiuLE2DcC92oMmn9xAVwdOhBa8/nn35Ff/8z/KbsmJ2VteQNpjuTA7EHZffiA2P5l1NOCXLySlYnx/aqfrLLRQGReiaqVhbA0PObFE7nu3pl9jZbr7VR3KquB35vv9/vXhkvDCwknsbpW3dieLo2w37eXTCa9Rx55BBIZRsM88b/rAOHOJVxt/JgKDCMPhwrNEe6CDQAg2oyG9zh2FMYNq9OTUegzigAg+AaulIWz09ek7BoSd8jpYTgoJBacopvY2NpB8UrvopEoQXAq+hOSl7LDaRVerYBCS8FgcD6Od0EP2FcRciFhGDJuqKJEC4IvCc8Sw8WU0FMAZJBm3njfDkIE+05wc4BQLW4Gr65THBrw5vopZB6gCY4AIEmcw9GymzCE52E8R3HuFKjeNQkNF5WwH2nmUEYOMwTMkN41GEwjbgFQ9NhIF+iWaXTl6ltvyumXnpcWjFCHqOx0PfFhdFqmhMiYAkjgkUEtisWivHPmMgw9xlGxeI0jInLQJYDWbSI9G2JGMEjQS5ir6NACfthRXr+QSeJ+iK9pCP1eAcbyXrXSabPZkgLE7Ouvn5Mz586jrJAn0BMUBnh8Wh58372qWZkDL9kCR6fDiHHpyqq8ApqXSIKWBhyaDx0AZ/Xghx+UPaMpyUJzxEwbGmhg5IlEEhEJFAoUb+/0mIzhnix12gDrm9VNJsH6aNUq4nXgtEJQP1yTjxawrCwzJimUC0FKoHToBECrdRsgYS1eN0s++//kEy/Iied+FwCZl+FSXGZn92M/QoOCntqRzcu/I7cdQfQ2d8n5BUdWFxYh4uqRlShFIxO3h/VGzx0vpjsPvOd91e2av7m4uLCM8+Z77c7V0eHs4uTwzLqZ9CuQ323Qwj40uX9jJLEy3esg0RcWFqxcLhfrRJ2M1tNKoAuT8Kl78NtsqEW7dbZsiRRRDGmcTUVqAkS6AfHAgqFAXe7Ce8KYYvC8JjJALqMc67ciCW/FyAIfAY8cwcuxUwsuWIEm8DsACwoKIrQHr2mi0PzIlbjZwMFXUeQzMJQSxG8gBRvnMIzjkiB0KODBtZkdqiM2g6K2UVkkUjsQTq8ishyEoe4HgEmHEOVQHbwGVQZToJpCAWxWtk0kSweGSkoIb4fPFixElRYpFI5ZR9o7CV2W5t6Sl7/2VUQ1XZKFIjxnF2VgSBFejfRzZWVdNhqBtMIMftNlJJ6WQi4t5y/Ow1i4bjOH2g+ij2GA+3tt0ftN6K4lsQDSCMC2yd9DV2m1fgR95eySvnoEWJf77rtHZmbHlaNhU3AXEWJ9sy6nXn0T126qfNkwSvY7GAgxhUJB6g1oCjgZrtdMKqiiuY16BFBzxby8+wPvU9FxdyEhIfuAAFT+Y6tYo9lQo4uBX9m3e0JyoFGkzTe2ATxYFwAJoqlHXRL1aQhIH0FGh2MBAI5appIsgs31nFVM0wmS60CjQ7Ud+Xf/z2fk6ad/S/btGZODhw7L6NgUGEVHqtvr0mu8JAdnXBBsXV491ZR+l3VqSTI/IaPjt0e6YYWT46NBPzL7za2N5oGD+8pQg2srC8sL/V7jmm3a1zKZ+DJU4FZze7U+OZnpzs01vE8/+mnVjs5ZZwaWBfPtdDqm7/sxmEIaXjkP0lLCL2PI2Jge6SNAdx45SOFzDMlHPETWNBQvwMAi8SFyK6BbpC3cOXmBMiZSHdxAdV7ByMg1B/Rn8NsAOxDeJFgBB9ahFAEW8V/D91V4ao41ooGkpRcUAC5dMqRkMOZQ4+okOB73C2E8uraC+7woms+2diYXXp9NzFEGlQiA4PyINAv3Jb8lZ6YIZ8uYpcMoow18z3FejIRIJ7KpPDuOIJBwA4AG+YO49N2GnPrqb8sTX/gC8g39ZDjiQySnIHgJrDpid6eP6kinJTVUkFQWxenkpNHxxMoiwiUcacHDpvJpmd43q1Kxa9cYjFGTTMKUj9wl8tB9adk9MS57D79H9hy6RUbSTfnQXUUZKToysudeyeSGpVQakj0zk6r/g2Pa2LABe5cUDPHAgb0oZ2g5fM+y9uDFWRmMOBw9fGMoPZ9baXd7asTvhz76fjl052EYbIRICoMGqKhjYN7IvyG1alXRNTZ7sx9mGFQsgUhDx3JjI5XmZ6YpBHC5iC6NjP0gHFrDRgkLlMuOJfDK+f/YdI+dYQrnskFmcB226ok8+9TXAMQI+uMOyebhIPx1WV16BddclampuGyXRc6+U8c1SJ8NyRU8pKshw9muloMWs2PDsANNnGQ86ne9oDSU9Dljy06z2t2prndarVonn7S7Vq7kbq50vcXFxfDhUw9HHLpyQ6BwN7a2tijWoUWCAsx/QtOjPSjXvSitGYTkKRxTQgFzJds4vAa0iFIRyAdMCFfoeEhyD54QnhHKQVU6W1BIjxhFaHhKjOEfPRoHu+FFgUdt+D70qBlggBBxMRibj0rUbJgnmwi9Kio/Q/aKI1Bleh2R5izuMgPDB5BwZhiaSAvAyeZPeEHew2CzMypMVSGpEesBXo2VPmjhGlBC6hDL6KCiACSucsnDCWScyVY5xzgFT78j1fIheeJ3H5f2FsT00CjuJbIOrl0DnejTSOHJ0+kUImFX6pUd9fBWDRR05PA9ksyNyOr6lpTLg9X40yNFSWezUtnaklazKePg3H7Yk6Q0ZWtjS+z0lOy9+1bQIhO6DOUMPeZ3tsRqngfNiouROYTy08Vt92FECURLOBvVmBFKJpmGt2XHoQNHwp5u0MNmDTogJ70Om6A7KBsDBp6QBM5tc4h9zJQU3jcgpi1oBDvwJGUG0BBcrRqA5zwBOI4imSLcQNnNgm5BFKPMWFaMHnR8g1eOWm7Xy3AooJ6oH2qgGMCbBMXkc0CJTBb0EdQa6a3Uq/iNjg3RhGaC8zkSYKvWl//wa78quXwEzVVSmvTS+XOye/eYJFI5WVralI3lC2AbqzCmjpRGD8kI9my2KB40VbVWjqBBonR6zCsODXcbtW7Tddvb+w8fWHLdxPza2trlzY2FhV7UX+n3ojL4cPPuu6dAucTnqGGDK0zTFtgvkk6nTWRO9Y0gdZyupwgrGsbvReQYkYXNvWwXVaoKBEn1pCM/qmikDcS7GscckVFig1egUGYfrUFBhm/pzdjmTwNmPwjDPAuTrTWwZ1xARzgfPA8B56M6s6hJQnwf0+MwUlSG4mnwggCEG4yCbkHwRS2A8wWAroHblmD31DpIB3g7e5Z1gEHBBJ7MAIXSjdNID4+BvMI3BFCkJ+AP6Dtxf6ZWOTWey8oC5P2CPPHbz8sbL5yEUY1KpoDKBd3pdBri79TFAxj1ZEJa1R2AoCYju2dRSjCuFrypk5XRAwckPjaknkvv1nuyvbUjtfWKNCsN1Xo0PTomm1eXkDWWR0LywzSCuGxcWlINBMM5eGzqHtAdLbVLktlRScZtSUL/ZTLwxiaK3IxA91ISQSvVADZJwxjjKNsYyjAOTwqhDGsaTJ2Kc12ck58clTpEtIaIEYexs6mWTcI75aoa6pIkQBBlMtkMRHsVhg+HEbMgwj3l7MZHuYI44yz+aN3KAlCeKH8+K8/BjRGcnu9TuPel1fZQPi1pspUP5RsHaLttV9otggTAI1FhKESdse+kDe25RWfTa0Ls92X+2hWZmp4Q087L22fmpNbYRP2zhQ5RbWxS8kN3yGalLe+cn5P1tW3Zws4RcosLa9Hli+fgEXvu3n2Hupur5WYi4dczhVK102nzOZSG12l1YzHT3d7msywSsjn4WyDZ3t7WU6kUm3IJkgS8XAbimD3pRex4DbMIobRGB5ln2yGST4SoUsGmq5atDgyaEoMXQgkBSTBNUBQaKPACc8TG8IGow42/MDRD/wEIniRtPmtNms3mXlAYaA8b9Cpu0bhBh7TX1FAJPcqrlhZ6UY6E1QAgLdyHG4yoAqZGiUjVBOIVhh8YSVVxfByV4PJlCuDJIS2kAaR+BCt4u94F7TqnQMURwvAEuI/Ilbdfkv/4q/9essMTMjE9I42tNfXMCJ9/L0DscmRxVG9AKwTSQGZmb7tDxmagn3DtarUhQwcPSrrEyRJMqe/UpAIjOXbvbXLfB47K3r0TsnZ1RVY2yjCYlJAeVLZrwDm0kRlKbjgvG4vbUq1UpTCWU84FvFHRJc6XRQCzoxEZUsM7OMaJveipFEDPsmJZQvRXNmuyurgsS5euSBUAbUC4V3Yqcn7uPCJeGdEgoaI6G0nqrRZKS5diGo6JM7NA6PNhLpvUDGXSg7Hz2HTKkTFEwxv0iruqWQAEsJR+q6567Gnci0uLsrmxrjoWM7gXtV+n58kWIiv7esiKY6BtjCSoCpxP5qHLDpzI5cvnQE07iHA7smfPNABjyIXzbwJQKCNcJ5mxpDiyW+zUjJw9fwFpRlQLfYkB9ByQymget4xwJN/17z220X/+lYVOveE3NrcatbWl5UqjsloLgvUGstkFXYMlXwfJiZtAUiqVtFarRRu2wzCMBZrGTsIsfoQl4VXT09ihXjVIO52Ue+BomRckgj2oDVw6YiGzgJBjpUt4BL0xLsQT1Cv+I/3pouICLiiJ5JgwVt6crUY4QExw51h4Vna2FgCaUeWhLGoDfQLXQEgGZ/VAmchBNa2LwvoGUlKGUYCvkvsRwhDbvowDFOC90CqWfQqViMiBQEm1b3LmRTV+ixGOfRgU+7iHNoZrcUoeZhDQ3FmUbz7zlBy+9U5UmyfzVy6iYjdkcmQUt/Hk2uVryrvGUynJQhz7qKDFxXnZOHdWgp4r++59FyhVThLk34ioHI5O7fH22ctSh7heW9mRNqgHzaoFD7iyvCHj05PSgrD22rAc3HVk15Bsrm/KypUNyZfyELMABkfVIt0ujJDVwH/ceuwjMWJSq7Vl+dKyXDpzWdaW11V9ONAryKUaHJnLFSRJ+sR6gWF2EC0uX5yXs2cuwPj5dCSOSUI74LrsI/FQp3RQLF9GDhSWFHNJ7DniE2nhzv9YcChiej7oEVLctY1NabsBwMXHjn2pgVpWET26bMaGI5hAJA1Q92wFNUzQaeSLPfFcg3xtqyJPPfUE6r0jY6UpWVrckNW1KzjGwPWaqgFkdHwckXVMzr49B6cJGmlxEGwcdaqp8WYJUEfkO3jgzgnvfff5/UR8o331ykpNi7YqidiVHS2cr+phsdFoJzue1+lbVpYFH544fuLbIOFer9c5ItLEZiOScNkmdham8B0AglctiiPtNlJP0c4gwdEgpFwwWE0qPoeHIKOquqE5VPOvoJBxEGvvWxt9N0qVLSkAFT0jW3gMCk782chYo44C9cZhUFOSBj3guCPGLk6NQ3HK57dRTap1hYauaVOw+0mFj0gNfyDV6+Gar6Jw2fy4D+ftxRk0YqCSVExqOO9VhfQoGhp8h3yQfhnRlsTsr6vP21vwhDCSZmVLlq/OSYh6Hx3OyerqsgwPTcqtdx6VrZV5aXXbUsjn4GFt2fv+D8r4QYhf6JQOImRxbAJGDc8C0FmgMqsrWwqow8W8bMOTrsyvwGhzADl1WiDbUKIj4xNg/IhMO+ugdzkZ3zUBQ27J0rU1KUDAD+snkd8iKCfjJgM3R/FCFy5syVUYi+Z1ZXp2tyRTSfyuyTSu10c+Nta3UX66VBstePZt0MMmtEYMXjyOKNSRIUQuDje5dnlemqBXeVA0JBt5AQChdwh01jCp1EgxJ9kMojT1CCub0YRVjI2tixwFwPy0my1ouXUFUlI52oZlc76BthRxjVQaZIU3sflQHAk6ckSwAbxvnZ6TcuUqtFNWVhGJ+j61aAyg7cjExDjKbQgaJy0NeOlafQNnsuUMZJpTukKPxWM2jDoI42YzuGPfvDs95bV3jwWN/fuc8nCusx1E4Xa+dHf51ns+Vp+ZPtpJJIp9PvbbbDaj97///WJw5COAwjxp5XKZc/Dq/X6frV7sLyFBj+M1gdcE7hxHujkBIQcO0GT1UDM1Iwq0dmhICzvNn4KLekRRAV4Z3ylOzzLkR7gdhmUOtNLg9RwAhAUDpQCatQM68jpEHHuj0xKjgFG+D14lbOOaV2D0HIaBaMBBMNABYqwAEJuoRFAwRJWYCboE8PkRJJW7C7cbAW3BvQ0YIJGN6/HZ9yhkB940XnMqrWxmHXQaurhfCmLzEF5zUtu4Ao98XpaXViUFYRlPsrXHkOHhEjjvgly7dBUV10eJ2OKQejVqIvDKXXy3dm0ZlKYmW9We+PCQ84ubcunckrQ7odxxjAMaqWs80EpQJOx8QOzgbQdk360zsriyomhrgo/7btdBHSxQuDFErYoUjTMyAWrS9uBN9VFlvHOnL0kbFGp6zwgiz5hUqi3xwf8rW1XpgP/zycdCaUh2z8zCMUDgIzLkAdJMPivjk+NS3mlIpdKCwWVUZBiG8Rbx22tvvImILXBYaZT79UelUY6smjFEtTQEPOuV8IBPoQ9Un2gLBAif4iRLYGdhCKsh/ckOjUO05xWwM9BayVQWdcbpkqCtkGs2AdB7BTCai5cXoUPmEZ1Bo2yReq2DenLVYM2JiTHJF0qIjElQsS50TRmCnYua43wkxnGoKOuR626HjlH19k+nOqMThYbnN3YyTm9zbCzamJmNb1y+PLfT2LzciKfTHd8veLt2XQt+6qceDZVwZ3auRxPlyRqNBrW4jmjCCaQtggUGTqBwQFUMheGggGx4dBVEgAgkh/PIGhonhGYbPiMHKRdbt9gfolw1NkYcCnnV/Iqkc6pOGjPnyOE8DQbierfBCRhGcBz4NDwtB9lRd5CmmaxYFadQKdQWuB+BFwZ5iHs+AInfYOheCIoVQaDiXkgk7kGd8QL8C3i2BsCg8Nj+BoQifXz+5CIi1UvISgn0LIbfmC1ULviWg/3Nk8/IxYuXZQSg0EJXVpcWIEC70qxXQBkR2qEDxsd3wUu3VC8yArGa3X2nXhYLBqTBO+6/+y4pDg3JUKEIurakNNjyyqYsLe9IC5GGT+dtbuwIvBeiRVdRsMmpUUQGNnCA13cuilO7KrOJZZnOQqAmSog6EYDVlDMvfVOy/XfkvqMdseEwrlzdlFbdgoZpKmCMAgBsdt2G5rl07rIsL6+qfg8HZcN5vRotH3phDfkQgGVURYxr11ZQY6hH0MvbDu0DRQrl/KV5ZcRpPgKN8rFQKVMTQxLncy3qaFQB6oX2QCMljWXrIj06R3N7cBrDI2k5fNt+iWeyiCw1MRFphwBUzpmsnsblKCdlJ3Sw7LY15emnvymbq6eh3fZCrDtSLAxLu91GXqmfwGLgbMvUedWyGu4zQCqZiRmlMqnINJKRY414PT/dS+Zub5RGHi7HjNVNsbtrzeCnVrvB390Ym3yk3HF3NdfWLvVisZr3+sckOC7H1fB5BZKboomsra3xcVOt2+2qOwEgCigAiQN/HgMm+OguaSpbwhg6wEg0reaK5quWI7ZY4Uy4IlVoPADGjUOUF+eXDM0Mh6oFC0KFz5fwuGYllDiigwX64KDQYvEQUeEMrrIO4xxGZAhR4OSrHIDIKOKg0mAY9llUmI+CzeN6FPP4DTXNubbUNEGcKSvcDYPhkp5MD6gyQYDkq+croHlCOQjA4dpMO7xbzHgLAHkeiR2RV549gUo2JBm3ZGd7G54KoISR3Xb7PTI1vUfa7HwbKsK42zI9s1f1nHfqTcANNHEM+iY7LBfPL8vZc9dAGzqigS+Pwtv7QV96rTb0wposrFZlz+37ZPbQHllH/akWsEZX6tU2oo4m+V23y+J2SzqcRJsL/FhxOTMHcd9rym1HR6WZOyjnF8fl2vwwvMKQWIgyJq7h9n2BMFVPFiYhuln2rJs0KBjHbvGZjmqlrpqq6fGrMDY6kdn9M2r82PrKqnJQGVCq/bO7ZKtclmsLK9AhRXzvy96ZCdUyybpVURr1rDbQYQ36JYI3UK1bcIzsA+EICjBKOJptuTwH4OP4ITiPCFSL06aybGgmtA+Qaen2OTvMFyUGZ9l123Jg3yFEjJbE47YM54fUY78ck6bDmREsDU7JBGiRyvFe/T7XbLH9WNzqOXaitbGxUx0aim8V885qM3rvihfct6Zp9rbE/NpIcXd7aant2vaE//NHfl71tjMrCiTcbkQTDpXgcAUcoCGa8IXUi28AcUQQsEYYFoejQDEzeOq6j8vV6JR1SGtcV/UtsDKw0fgZCb5dgOq+MLrB7wyxkJ7gxVfA52q4KEQgDmMGKfQjGUYBw4gBCANfkK2y1QD+AwAAcWJLiFdExeeUYCYIIEERgU7gZNKCocEwFJPDSXAveC7LfAea45IYAa7NYRA8D+mj5zJBtSyjh++ZjmNS2yrL4oUXZCjXBmUJQAuGVG86owaNiYZ46x13ST43IpMAxNXLc7Jy9aoSnIwKfPT1nfllGdt3REZ375EyvuPQjzUAYX1pHclNyr3vvxPUw5B8Pi3ddgViOi0H77oFYNmSLMQ+px6lEBrKwOCqiBL9QE7PV+XgrQm563BR1tY78to7oCF1XcYggLc2q9B0bTiZhLRqLUkBCLum2OoXKQFeGimANSRhlGyk4CPLnkxNjeGYEqJEQhnzDikNQHLL/lnVFLyOKMfm2L3QRXwU+c2zczI5MSyH9uxiDaPcvw0QBRi+JTD6oJ1wHtV6HcyhD3DG1f3KVURHgCgE1aQbY8OGGsMF9qCG+PNb2MAO6N8zX38SbzuCUKCaug/ecgxnJFQ0qfE5FZ95TEsqE1d6j49OgwhFnMYNl4E/7LnJdKJTr9Zrrh9urWxUVr95cmOlkN69mitMbnieW/Z7ZjORqPeCIOG9/vrr0fHj70fwYG5uAsnN0WRpaQnozKrMgtIQKNwMzqgIu+Wz6owsAI5ukrkg6utNTmEOiyAHQw5VAeEY7DRbGDNeWXDKQ5DwwndT4jPsVBFBrBDh1soMTtYuAwjwRGYWvw+ijGoOIMXiZALGKnJ+EZGjiPcxGGQbhn0SoMKRQRHgaUvP34Xjx3EthHzoDDbKcG0PEszAxXmySz2eO+gsRPhg8plWRCT2ukuE+2hp6XOA4rUN6fdiqFBL0oUseG8L9CUFHdCCAF9EpTJPfXn55HOgDmPIHuf2Ern3/neByjSla8ZkZacLetHC/dhCh8gAerWG6JEuZqQ4koHxpCQNfp8fh+ZAIhcvL0ijCpWGYxE0AHyIa7svzWBSMrvulqMPPiQdc5c8/dySXL5wQXIjRfVM/+XzF1BSKGXonwCV0fcAeFdgUB2Ugw0wZyQHncGWHzadc+Z4fq63XNnaqUPUI5IgorIvht59/uqiem5lGFpmAWCPAVh7oYuoYc6fuyq7JkYkm0ugfgfOT/3PemdNohA4jH57p6zqjv0csRRqEk7CSmRlkbSz11Ydi8MjI+IkMgAiIwlBhuMQ8i9eXpW333kFeRcZGZtAfjzlLEc5XRPe84ZshaNqRbGrZuxauRVVautho9sMkG+33e911tY2a+12Y7vZrq1WG7UV3XCXD83k11KZ/E7VDeuO5oA5G94999zDebrgO9TUQ2r7Fki43QBKqVSS1dXVCCIelcQGLwUWMBkOdqc50R65zgdbSU2954d6OwRDRckQJKqMCAScx410S72DLfICpDh4x6tIcweF4XMFQsYIFxd38DVnPYwhVPIwDsXmXRZx/NswxiGgdBzYmUJBIjyz+TZMI2LsRUFxlRPSriqO78PY2OwHcAChjnURAHoZSRpBRaQBNhyngMpGgB50FHg6gRjZABKfjUjjF5H5C2cQHc4jDRx/tSiliYPy4z/7D+HRIpl767RqEaojxLeaNYk5tmxCJB971/shyu+Urz/1hBrFmymOSwPBt+NDU6HE+IBUt1kFIJF/eMoN6JItCPNpeOXLp6/ImdMXkEYIQBhncVdJZg/vAy0LJFPaA/rVkgO37UNUa8rbLyNPUUqKu++Syg44DCjkoSMHQLF6iMw1mQBw8vkkPD7E+vSwok9tRJIUqNNgYKmozkP2q1Bf5PE9AbG2tq6cmt/tCZgdnAquB8cwtXtG+KxKo1GTseGc7J7ZI6feeEOOHN6r6pgbK58Xpl7ksyN8jiTyu1Ipb8rOTlU2tivqQbHa1o50Wz0plzdkbKwkLjxtfpjR7rpJAiRsKb10dUXeeftl5SByxRKAVJAaqKzrNmR4dETqjTpAUVXN4HR3l65ci3aqa6FtclVwAzeXNohCLZGObcYS5koiay8NjWSX4sX4ynz5/FY3fLHaiZc7b69u9XurnwmOHPnkHwAIN+ToD28AAL9XAx4RURyEtbRlWQVkfHQw6NGY1sJoV6jx4SspVdwoX/P1lK2bMUOD2A8DUMQQacN1yDWVSMEFSfgBEIKOwr1ddyVom5KIQ8tYXBxsGQ6Zz3TRM1ngrgY8lyGI7jAGuENEET60pJ5aQ0WQKqhlClQP+eCaqnDVTk1CrPoKCkr8c76TqIbPhUFYp49gT2HI8LwEfKGSooSqaMME1YHY/8ZXT8rrJ3sqMoxOTioBG4PH48jfHmiQg+uuL0MzJWIyMT4BQToEkLxXtZadP/WCnLmwIG5iWNZyo+InU7Kzui1OJiEf++RDMgQR+9KTL8vLz72jJmvLcmUq/LHT78DRGXn3Dx+Xt587LW88c1ImSpPio97HwcOHYPBvvPQmaJkJipKD0fUknU7IxtoGPLMrbhsUBjRmN3RPrliQ+k4TesqUbVyXs6/snh5TLWYcOLG2BqMFdTywb7ckrBiiSRmGvIViAahhjGPDGRkdKyAadKQBgA0N5WR7Y02O7NsFcOySoVRMDu/fhzKlO7rhFzlmqyN+B1G0CSewtSa16o6ap2DPzD6p1rZBjS2AMiYXzq0BQBW55c7bZWRqD+o6idNRmwAto9lnP/N78uWv/Irs3j2kok0fduBkLNGtQLishoN89HzUQ9yMTBt3N4PQciBPwrAXal4r1IIq7G7LMk3oj3BJs/TFwA1W9DDc0OxEJWb2m2vNfv/Idsd75JHHYNJI/HdsfyRIuN0ACp8vgbCKNYNm0vZt9sCXYP7juBQf350CC5vc7sloOzILpgQZxIw4QoWNREDUQ1lwpmsaM+MPSxA7h4n0OyEqwZcEEMCeXAJiELF8cWyGXB+CfPC0XAgKBHkEI4ZzwE25OA6jkAnhyaZcA146irhmGSMWIMHhGNF5/DYJzLAzESBixDHqkHRlULkRXAf8ng9mcTABsEvQUB0Z+qBjDtBWTc7PPP4bsnRlVR744Eegc+Kig/++8MKz8oEP/ZD0vLZceesVqTU7ErOS8v6Pflxa3bK88PSTiAJZ+fBfe1ge/70n5OI60lMYl6t8LmTPpMzMTsnJV95CxNNlZDgPyuPJ+vymekIxPVQU2KoUR0u4HxwFUri2uCE5CHG33pBmrS1xDg5EmEsmi3L54jWIWI44MKTDSbuRlxFEEA5baEJXMFKMjmegBwSRmVPlxkClU2ALOZSZAao2rxoh4qkEoi/EPagQr7O2soYoX0HUi6mJLGIAGSe22N7clFwmLdVqRQ7MTsr9t+2SfQdnhJNqs7mX9at20LxWHdES9biydA06LJLS1LicvTQns3v3yhPf+KZMTMZlbGaXzCNCh6YvSYCGOrMftKTNEdAATN9rwoEiO71A+DDawBFyR1ZYcXC6NGw/9EI4zwBa0IXpdkFrGkEYVUCnN6B7V8Cql23DXOp022tOPLYVeVq13fXacc/pjbU2/O8GEG7qVt9tuwEUjusaGRlxfN+PG4aRdcNwCAF1FHCf9ENtaqOjTXqGOQYWPAyjZeknzShyYJd8vo1gwf2JGHh2GDo7sho78MiMrPD0nLtKt0J4HwhLeEUTIp1ezkrMAxAXJfDvQOqnEJRACwxUBJLN1gvyPfXMismJInZg6LchSXkcy1GnOwAHh5rBM7HzENnXAQSNT8Phgy6cixbA8qdxPgAKcJoaztNaiE6gmdAOml+Vx37l30k7MOWOe+6WQq4gy1cvSKXSkNvvOgauH8jipfMQtesysecgeHsOAjIJwb0Izw6NwDb/TEq+/NTLEtjg0LvSMn5kFhxVk1oF3g9cPA6OHplxefOZN0FjunL43oNiFCBut5ty6fQ5+cFbdyQ7fkB+92XES2gG+EgxuNBoMS/rK+uShOHwceAEqFJpvCCba1syOlSQLaSJjRrD4O6riF6FfEqymSzKpAfqCVq4vqGeCcnnC2pISBX3rpbLasb5NVx3eqogt8P4T5++rKYfZQTREJ30qAcdUgTdTEDTiBy9fbdMQJcMOkE95czYLEuw8jkQrirJB34XWldlrvqSGA4bdZNqGiZONURNRL1ixRnR+dRkG59hOHCEbJkzoa183tdArPJpRTgMFk9r5iUMg5+CIOR6rnrUdzSzDVDUwsjYDqJo3bKMlTDwliPDWsEdNszQ2IlCt96M3G4nN9U/MjcX/KcAwu0/CRJu14HCnZPTWaBcMQBFPdbrR36p72vja119Evx6ytb1cTijET0KC5rGjgpJAOc2Tkb6cASuBe+pVbbgxbsR6MJgKWZyczIyjnJVk6pBrHP0sI2QD1WOAgrASTnM5RwMeAWFe69oVk6Jelo/B9lxxnc2ZbD9ntM66+Ya/geNAXACBj7cx9C24HhOg8odwDXGADgWNisHKcT9dW0N3ByinaKfc201FuVX/uUvyrsf/LiMTpRUZ5WDSGPaORhAAMFblJWrZ+XihUvyoY/9sFy6fBEGNA7RfQmg2Sc7oBihEZNnXjmH94gid+wT5+AuVdFz71wWGx79yKFZKcNjv33idVw3LtPH9ikBv7m0JXLpefmRfVXp6mn50s5haW2CxlTbuMceafYa0vXbaqTD2soWBHla8sUsvK8BGpJVYFqcXwRNasJhmOLA++bTpqTgmUjT9s3ugZbzZDifBo4dBSJO+8ooxadKSVcd1JxNAY+ShGXilVQZ7hHemzsJFqM/ZzlRzeoAilrmgs4Q1+YDbhxLxs9lb1tO174hbtAka8ZvcHYwFoKJLZw+n7nH+VxGr99H2MP3FOYmwggHRoag1Hy8G/Ch3uFKsCT0ZNKBpTtuo9brbG/Vm5ur25VWrbPp9rw1sJBlpG+lmHXW9h6Z3koVc1UrGbRSNkQoLr92bCx4VD5N1v5dAcKNxv/HbjcBhfTL4DRDSGhC87xMXczieldGYpY2AVBPIO0TOHoUDgVRhe2okgokjMEY4V8Cs9uK9PqOr3ENQBMMiM2KHKiohi5AnLJFw4m3FdUSSGeKyr7LTiNUYJxgGHgT034dBl1FnL1fPINPEsORoCJh/cQNbosApqMa9TY8IKJKNAbwxeHxOKARv6JiQzbLoTL4PDrLid+zw5KtZEzX0tnn5eTTz8nQ7r2yd++saj6ev3hO4gDH7qlp6UGUvvXiC9Lr+XLk6N3w4CXZ3FiW5eVlOXj7ncoI3j5/Wc6vdCVbGJXZA5Myn0amExDL2x2xR/LSAW8fHx2Vl7/2rOyKX5APzRriIEIFSE2rgRLrVqSQCmVuLSen1sdlZHRaNVFz5G8ya0thJCuFQh65BUeHd0/G6eG54pQ9oKs0cXzmhBIcus95tVQHLvKIQlfVSvqr7qjEN0qCLho7y4Mz4iM8K1Co7/CR54bXP7My6GoGlJrf8/EE1AE+U/WRPlNC8oGtV9a/Jg1/HekDCzDIFriaXR3XpraMK6BUKlVQWuhQADRTSFxPC3IBNAVBHx8ROfhEnRkG3Y64b7280Fu7uNnqNau1eCK2rRvWhuM4qwDYKpK1qpn6ZlzscqPnNzTb7RTK0r/33olAHj0efi8A4fY9geTGhhQqsJyCDx+7HlXqfT3Z1OI5y3CLKCOQ/WgcR47Dt4zhdSTSAnzP1XHNJO4W31ntWJBYJgQ5DkfWYfUWYuuNfhVN8+D151HQ8GLGLIzbQgQI4DFhvKBHjn4RR6FAowOgE5yPnWbACsEdNHBu1QcyhajEsVwAFehThO8DsEA+fqtqJrokllxC3R/DdQq4z9v4Lo6kQ4DC47LcbNTsOy9+Wd589XW5496HJJaC8cK4lucXZGzPjPjttoxPTsirJ55CZU7IoTvukI31FSmCr++UayrI8am7rVZPnn1lTnnJj3zgfrnk1sTnstG9vkyMDkkumwQQWhxVqh5lLYHWJODJSTM4/ozP4MOLKIoxMDtqNxoyYUTpQU5OI2VjxaA6aVg0Yq7BoigpzJh0yIfxcliJDp7ERhSOiMbB/KcshddU0QL3wK94B2fCWWc4sBR/avEh3JuOTIEGOyP+AGK8DtMRqk5S9rSr9MJRcOYVHrXiXpaV4KzqOxGucaX1pN0M5cWnz8n61TVJJZE3RAsfTmJoyJb3PHwHdGc8YjSJ/B5kowaZ4aNU4u47p1d6F1652HaMsAZIlSM73PRdfz2dMNZGpnLrybSzAVlcXrxSrjW2622vwEc4x71TY6cC+TQSM8jy97QNSvVPsN0ACndqFZFhe9uMx2JOOeVEZhYxcEgzwhJY1SjKaww+eQQUqwRvXajXw2y3GqayCTOOcOmg4kzw14EMByoMklyxITP68D4ABSgSvT0f4vLYZIk/hx19EWgYCpOGwQpSzgAXYa45MZ16hgXeCgcqPsvvVcTAG/Zh6DAWVh7NDoIE4GrhRxpAHOYBsKKSOcv673/xV2VrpS4PPvQRqdTLEOOmuN22DI2PQaibUuvUcHoo8URRhsZKiG4xeHAUiQbPjUtznjEaDW035ANTEUANns4WMmRL9VPQmHmABYPmSlY0Yk5SDQeENHJYB1PPHelVgMDFmB8aP3Y1vEd9z+jJSxFIPJqlwmNU7tV7dtxxthbLiiENpDDQOf1QLZHHSOz2AylDb3GA6GuvviGJmCU/8FE4CCsO2rYia2urKFuBBmrJ2Pi4isbtTlv2HjwMemtLv9fBjQFECzoElIm9+2rKIuSFy2hshmtypfYSwOtLx9XkhSfPyta1HdSvJynQxV7bQ7mjjPte5Lsted/H74hGpoZCNlUhsvvQKq6hO93nX7rc3jhzpZ4wU2XN1LZcz9tIOuH68R+8dT05XNzqu94O0lMPelErNmz2tmXbnZuT4LFzj0V/UoBwG5T4f8bGKMCSP3HihP74448bQVCwJiYK8fGZ/cmDR49mYk5UsHUZ9v1+qV6uj6D+S14/Vcqmk0VL83PwShl4pASMNYYygL7STQBLR2FqBkrENsowrzlU8kF4/GHljejR2DuuIZYF0kUi7ochUYNw6EpSttoHpOyGUkqakmOfCvRLEB5FMouIEqAAAJhjXICh9BGtbkHESSKs41QaHOIae3qBHVQyKAK/gxfncArO38teaFJCAlANp8F3bVSkCyFs6XEAjS1zPJnUAIYaQWwCyOTeBCcbJzjUnM/9h+CZ9LQ0ZnIRjj6gx+e9KWI5Upj39+H9FRBo5AQDrkXw08jZqcY5hjnRGzyNNFstRIu+lIrDim41IbY/+7nPysQ4Z4AyZGV1WT0cNV6akMd/93H5hX/yC1Iq7ZIvf/krMjf3inz4wz8gX/ndJ6TTK8tP/vjPyWNf/E35xCcelttveQD3j0m1DqHP+YdjpECIICgL9WwOnQv+lBMCqSLd4juOZ+PQHw902YAjIUCbyN/pnW/IC994Xa6dnVdDZVARqtw814OzcVDEcC2WFXUa9fCuB/f6R26f9bww6keB0TEtv7Ww4NZee+pMRTf725GhbdqRs+kY3uZ9H92/lR3JlYNuWIeDbfd0rRdrJN1KvBDIcfmeqdUftSGV39+GutMepdv61Df1QuFx4/HHn7UeeugfOY/8Dw8nnvniP0t/6TNfy91y7wcKswfHh098+Usltzte+rG//2hp3/6R4Y608n54JmtKNxWa98Z6AfgJVCY0AcrV07kIhWWuakFU12x9j/JcTLADb83ZHjVjIOwo/llLGiIMx7fRu0fw5hweoIbN4xw26qIGlQHTq9JwVZmRqqj314uC5+CFVEPRCfzxF37HBgJaMn01wdrut1H5PAlGjZvRkDnahmOZyK8JMCKBdkMaxycqcXtcEbSCV8a56sEppJ8Pmm1sbkCD9WRkeELOnj2H9y3Z2d6SK1cvy/ve+6B86IMfkbXVJfnn/+L/kI997GG57Zbb5fOf+4w89OGPymOPfUEZ5Ic+/DF58IMflVqtIv/qX/0zOXz4sGSzoIA7mxDCffnggz8gqyvLctsdd8IZJKGnOlLZWr/e0sUH2TiHlytNRAg+wkCg8hmSZCqlwKecx3XQUttwEocuqOM3n35atrYWuNqu6kR0QBdrzYrkUo784Ecc2bvngvy/vzsjz7x2Xny9DseCyIP72BCyd75vOrKsyejl515DoYMLeLofGp47vivbfeDBI20fJ8BRVDXDKL/0zKXtlavLWwhWW9Ae21qklcemk7W73nu40XPNdkzMXtA1vD8NcNzYvm+Q3NgUWB4VbW7uC9qnPvWI0cufMv/Nz/20vV27I/Y//8t/mjTcVmb+rd8pnJ+7VHzPx/5G6eCdR0pm0CvBpw4ZVqwI487BjFOIJkl4Xwd0zNY1w9QQaMMI+oWDoJRdK4GJ9/yIMo1MGCC9Fy2OvfY0aFQkIgwFJ62UfSmDY4kJaptBmaGacSRYPry72hR9A2VDkOQTc40mjKURSL0BL9jog3L1ZafSk8pOVyrbTdkGBfs7P3e7TE4qmOBMcn5omXNvg8L4cisMNOi15N/8yr9D0hy559gDcvXSWfnEf/eQPH/iWVlcacojj/yYzOzZpYa4/NL/9YsyNT0jE1MluXhhXt7zwAfl1JvPy/rakuzbf5t84od/HMD15Y1Xv4loYsnQ8IiiojF6d3h1PsvP+bAYZdTYU+SDY8hIgcDXYeAWIqcpMXxHWqfmT0bk48hZApu/K73DCEHPooqP4GdjGZvR6VxQjtdtju9ZioyWrzz3vHRaZTUtK59N6XdxPG4duT15z52vynvfsyblRl7++efz0Wvn6mCkYXTgUDy6//h9iMVmUFvv+C88edolAex6XjtwvVYibdY+8LGjlXgxs+1yrLsf23r+qTd3GjvVHT0yq5alN3Rfa996e7pTfGC3a6/l/T9NcNzY/tRActMGTaHSBir2qP7ooyfMX/7lXwYVyzie14lDiKZ9LcrqgVbQdVMtUY3jh+ElhuBdizDgnB5KxtPNFC6U0KOA8+DYEpGoh6jJEIFmYNU4j24NH2jcg/IgPVH3R844WcHSUl9Wy57UYdz1Wqh6jiu1jtTrPoy/JzvVhrguzg+gCcD/OZcUxBEMZQA3Ni9wLig+tcg5hylYB9RMpB905Gf+7m75yPGC0gYKJGLhmkuqF3x8bBqX8OTzn/110AlXHrj/uLQ6VVld3ZSZvfsQSVwZHplUe7/XE64pyOdZSFWYNVJMmKBYkaOaUrn8QCqZUUNHVALU3cgXmVL4WtI0fo8SoQ5gBynHgXVaXPaOFmtIvdyQ/HAK4OEjrQON0uu5iHx9GR0vqJHOLEtSS86WopaWwx8BglsMgIO3A83E8uYeyqW5q/LSi0+pmVs4kySX0Q69tnS9bTk2ezb68PvqkeloUg30cLsZD23ND9Ix36dMj0y/9/LGWOfzX7Ra2+vdRi8Ia/FkVDYifefYA/u2x2ZGtl3fL+PoynNfeqOOCN8ElQPfbvVrZs+77eCI/8H8THjukcPRnyY4bmy0hD/LDVHlU1wlSzsn54z8Wt5MJFwb9hKLIj0B4Z2Gx8tCXObh7YvIXBGinEN6C7rmF3yjn9vur2di4VAqbaQSsNgYvB/IVmCh/kzsqKaI/S+sOnU/goSvDDZu25V/+ulX5eSFLioUxgTDV79SNxBHqHjdbMidty7K+oIjeroh776nLl94rCjveXdNRnMiv/Gl/UBbUWxOtgePq9ZDh7HwPpx58fhHM/JzP7MP14LR8Mb4a7R2pNooKy9MDcEhHoNmbl+J9XicS7fYOJLN1NerAFmgURMcpJKkjcpRs/0ORs+J9Zg16jKKbNPsQytZ4gZxFeU4IzxnbA8RQZYWG6qDcXY/0m0D6Lg2KRNHLDuINqpDETSJE8RR8XBGeTb1cpQD9RbT5VMPIW3UUQQcIxNzR9AiAQqM1CV8z9knl6++JZfO/KZ0G6ckndSjRByqrA+qFsGref3wEz+SCZ0kF5cBR0Z8gdLrVUKt83q51Npq39EIrGLt1In5yuWzlypOwizHbafcbfvl3fvi1WP3H6v3dbMZRmbn60+83gvWW258rOtvyXB4XJ4LP/2oqk6Wz58qOG5sf9YgUZvy+IONr6qvJZvNWo7TB2BCJ7I5WEtPwWQzWuDnkNl831gtnOp8rtBxs4U7kp/MF7WhLARuBqaQwu9sTo6hTGJRaFi6odp2OUqZ3YP4mQ/KG1rMMrR/+3+flMeebKPecWt4TXpE1cYfdmV0eFNiBqLNNgSmlhUdYODTX5HJyeDgmyGEb7/lotxxFMD5nX3g6hOoCJI5XB6vNKQ9B0Ue/d9vw3VgbPiehkPKpaIZjIytUwqasDE2MojP4elsfFBFoaKDAgE/45oK7XjPGSnZ38Apj7q9SGAw0ulwqH4MmiyQlflNWV7agYHG5OChGSkMxdWzJpzDiiv3kmKyJ10199K0kR7GBLXWIwQQrz+4GTttcTyiJ9+zSZf9FhEoLEdNK6AgT5zaiWPmBnRLoZfJZH5V7eKa0Rd/+wvQ0h0E4U4YuvNBMVUOLG/Dy2TEO3o06s3ujXph5CKsSWuhE2u8uHGk7hszVbCEiuNYlSvntyqnTp6pRoFVE81tBL7XKo44neMPHu33M44b2Ib3+OfeCRQwBq1U3P5MgHHzxpr6c92uA+b6fgqAyegDwPSsfj90wlCL27ae3Ix+P/Vi9Z3sfdm/nR3ThnOo1nwUBDk4RYAoyCGYZGCC6dAI4LdMRCUtFuqBA/uDdSHW66FpgWj//lcu6L/0K8t6oPM5PJhnEGiKGumeZnM4ix6TTncaxgEcAUiwS+IIBsCGAFAOP5I9u67IQ+9qyG8/MSn19ggMhx1mMHYYVKEUyP/yC/tl35QNIyJVQUpJdwAgFbFIz3A7guIGeAaPwNI7I9pBP/AZCPZas1BUvwNoUbfvgbKoXhFQngCUKJLt9TpoGSih35EUeL+ueTK7d1gsezDOTekiXJ+9Fp4fAzDYIYvIQ2tmBGC0wrVCvyu2vgOdlEVeC4givC+H6MQkBNh5OGUbW664DQCtKBY8kOK3+BU5QUGizPAShD4K/7WTL/rL1874iEZeJpXut5oL3YncqU6zudF+4K5E4/BtWiMMvZolnRpkZm2hU6i+Vn1XzQvz9VDT692W3vrSb329nSs63U7f6Scahtc0Vr0f+skHw/y1qqJTnwadQkH9mQPj5m2Q+/9C200Rhj5NY4RJJpNGPN6zFnr/0T7dXondm/0fY0NRNokqQgQJM22RTARNA7merXubOeApQ5hBl/D31Kb7cupqezN+MPWhRNHJOQsXt5x/+E/etFph3ITTM+D5uJKAHs+c137ooWvaiW9Oa8s7tw36ZujyYUgwI6QNpo6qYMdZ3FlWgOj4EzCyGLwuRTDMF946jLry839/Rt73Ls7SQgOjAL7uuRmxCAoCjpqAl+dnGiUiCGkNBTNpH38j/aGOqtfqOMaE4UNzWIa06h149UhicewOZ5fkLI1MLEFBi8W1YNCcscYP2fEHsAYOrl3FZVeQ5j3iSZxHDZqgvY4YnJ/MguCXNL7FZaBRrKgc2dY5gGW3dMMpJFWlnTwOQADRhWDEB7wNAxQLEeODQiKGhC4S37907nzv3Fsvd2KJeKdWqzR3lVab0nqhHtrZmm8dqN334N+tB3qu1pU3G57/W43D+WutHTfdfqf23p7ujPUAIfeZr5zzlioXgm5hIijNlaLHuLAOIfHnDIybt/+iILl5Qz2otDwqj2rH5bh+XNLawkLRSCTaoNJJs9cL7NCpxeY6vxHbbI8l3j30UPJ879dSjd7+9Luyn0zbYZRBHWaW5fcy7zQvZG5zfjIz6Yyl+/VO8h/8wkvJq2vQM5xYTww78gMQlsBMJubNn/jRNePE14f0uav7GFRgcY4OM4Bp0Gm24BTrMjaxpPU7MdksHwb7YDMoIKs6Nw2t63bkkz82Lj/x18cVkEj2BrPMD6gXnTCjyw1vPHgFOMj9YXI8gJGHVaGiC6IMB/D0IarXlssyOTkqTmwAOq45b+uD+a4Uo6RLBzjYLEuK5AVcPoLN0+xoZQqoGdhPw05LSjdGBgIXafIh6aGLAhPhgJQPsYOBD8IrgrYOTSh2QxaxN8O+Nht4Wso3goBDDF3fiFwE0z4DHqJ5BzdvJ8xr7Z2K1/zqV19qQrc1hgpOo1b5at2xJxvt1nDj1qOHm5MHjrXtWAbE0e0tNl/pNaIVN2l5fjs57Lvl9WB/cyw6cULU5AtIKLf/YsC4eRvU3F/A7TpobqSPI5F1RBl9IfH/mQtwrA8Vf9zadp903qqcdQ6l/3ZsyhxLmJEkFuV3UmfbC+n3xP9eJmuk06HvZf7Fv3g9/eTzzZRmWynRwoSl2XE38OJB6DlR0HOc2Lb9N39i3XrnVNY6eyll/ujHGuZTJ2zDTnWNQqqmv3HmNj2UYV3XONswNTLSBrjAs2qe62m3HDXlF/7XQ1rMhsGCkTPKIIioSAINg7jCVzY904CpP663QmHjMar/B1ZNz81d4QhZZ6TgZ/I/WosufYlZoHG4Bp/zH9yDIv76Sey88ziPeVIpB36jVA4ugyjLqyApiAwefH/ghY59OTTNWtiLjiLIpgFxPzBCzTcMKnjD08CNXL3tIkD3oe/6W7VO92snfr97ZDbTufNAvhWaU+0gGm4inDQNaTR7/aB54ukXW+XKSsuIOu33vvfdneL47m4YS/SCngdQua7VHvaTyW3/9fZ2eG77XMjmWuYWzpFe6S8EKL5zu2GEf+G366C5HmkEkeavaZcRPBrrnzNON5aNyeT9lmm3rdX2nDNmv8+5LfneOIo/AQ2b+J3PzyX/9X9YS2qmmYCJcALbZBRwmqQgDptOgEfEfK+H46NYpLuO61WcpJWF7k3ZcVut1GzFrL6ZTlrmUDFhlkYS5lDBMopDCSNfiOtWUtOzBTAQG2RLs8B8ABQOUyUhAS4C+GE1Zgp2f31BT9gfIwD7K0xECfZBIL6wcQFv2ANP0KiIwX4gYgB/KoroPUgzwsUGohAxQJKiwA81zYss3Y90zvMfxBAswc2gpg2pAtlG6Gu5QIv0AGDxcbzve2XECsc3EilP1w2PA+GguvtAfd+2zvcjcXpBsL9r6Es9x9rofO7xd7onX3+tky/l2g2/23Z86fzjv/eP21ZitAPItUHMupYW9t48/VJvesRxk2P73U7f8M2E6Wd71eBboECkYD1++tE/f23xn7v9pQHJd243QIMNr49pJ2RYG5ZtPblwtx6LxQzH6ZgdwzEtw7LeefmS/Su/+badiBWcQkp38qWEM1JKxEqFZGy4EItl8k4sHjdjjqNjN+K2bcY0Q4/B3LBHDl4RcXQnFLzyoQcuiwXeBUO28ZsV+K651dwxoWJh1lAxFBsIA3DnsPLAANExLDtGvoMdPtqAMkAkGfRBsIce3h7vB0NvBlSJVI19G2ySJR3CN3iPnaBQLQ/w+WqYM9ur3EALjEDXVoG8Hi4zgwMdQNTzDSn7mmZ5oV/EQaGLa7o6JzFyV/pRMNQ3zFTftC/2dT3o+eGRHkDZ08XtergQbtgzApt9fb1av9v73GO/2vOjHQjyoG/77f7f+ol/4BaH9+Lgruf0Hb+ZaPoFrxM2Gpmg1+tF165dC8EAIkWfmIW/JKD4zu0vLUj+qO0PAufGfk5fWEjqtm1zhx5uGW3dMsxu3zRNC9LANz0PWDICy9fxGoQ2GImth5xGSbehix14fryP+HAo50nGLg5oE9/bIAh2oLl2uVG2wEtMGDnJk4lYwRBgIbZYNu6Ec3Av3UAS2R4AHCgyBVvvAEcIatf7P6giVBQBbmhRAJ06kr8QIgbIngnOSBQFmoUQAnUAAgUkejqoEsIIPtsAyPXwoomra6YLge1CdfQRMfpQL31XC/qhF7jwJq6pmf1ArdwjLrii2tm7wXhjmIbn+Z5/6tKy/9Izv+m3ukuBYXvBVh3c6uJO+PM//1PhI48cB1iPM7k3dpWHG+//sm83jOq/2u07gHPjFfsp7DHtBoBgx7ph1LFbsGXL6HR6CAucGMYwPLAG3TVg5IHpYzcCHoQIwmEzgW6Fmms2uzWz5raMuOWYHLMK8zABJBxnWLi0Ce8PoAwm9MMlNTb1inQk5fRhso50hRNkDv4YNfjHjQ8kqS1AUDIQXQILlGoz1C3IAXeSLUs+AoQX6Qkv1EwfwQq0yvV1vIJn+ciMD1Hvgf4h6YFnGG96QZjw/eCQ77dbvpFK+rZjBz7+YgGUGqSal/ZCN3DDvJ8PXdcN2+12yMjAaT+3t7cjRgcm6dFHH70BiP8qwPDdthuG89/cdhN4uN14f9PrAESXESysRQsUCTHCsgCmGmyck1qaegucTNc6ut6BUtArerUKek/ZDjz5ho//EVV0AM2DfQJZtjgauA98LKdBwGa3ha82/mu3uRydJR7++HpjGww7cdW3HLJMpFHeMwMG1IlldSFv2kHYzeODCTljgyO2QRSvAYdZ7LtCP0yESfzip31l/Dk/F3qeh1AURHiNAISIIDh2rAlj375u8I/cMPxvAeC/djB8t+1mQ/mr7Tu27wASt5tAxO0EXtPq/TkOADhHO15Sny0rDrA42G2EDlMrYzf0mvrNqJqD8wvq37e2yvXXP/zdt78JOGM4tkJ4JgrDLPYioFLCPjB4/kaj5ysNn6/fNv5H+FF9d9Or2v5bBcD3sg0q66+273v7IwB1Y/vzKOM/0sD/yvD/NDaR/x+gMG30BPhXCAAAAABJRU5ErkJggg=="/>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 name="AutoShape 4" descr="data:image/png;base64,%20iVBORw0KGgoAAAANSUhEUgAAAMkAAACFCAYAAAGGW+yEAAAAAXNSR0IArs4c6QAAAARnQU1BAACxjwv8YQUAAAAJcEhZcwAADsMAAA7DAcdvqGQAAO82SURBVHhe7L0HgB1XeS/+Tb+9bd/VVvVeLcldrtgYAwZkDAYS4IEJhOSl9yDn5aVBQkINBgwYMMYy2GCCuy3JVu9l1Vba3vf2On3+v29WMjYYsAkkvPd/x766d++dmXPOV3+/M+ecoddaPI8Ez/OEC3++6vIzT/C8j4mDjyRiDUvXd4uetHz7N7/cufGO363P3v8g1d1yXbrwqU8P1f3e7x3P9D06eO9ZrXD33Xe7F079ifKKFXknHlQHZ6Q1ESX0AbGp83rByTdJ6apqPbVTkK+5gkplkwIKupZKeJnP3WPmVq9K64Xsc0bV+vfCuXP7b9+61bxwqRfLj1XkCQfPZBb1npn4h89+5tM3bLx8SXD+oi5q3biMUqpMAUhs/GSWwhdOq4sIJB4+QJncGDVGwnRq90G9bQ09Odrf8Kd3fO5fTwuC4PkHvrR87GMfE7/zfOW2nUfGJw6enfaODw95B4aOetuGJ73vjA55O8aGvL/4y9/2nnruhPf1rfu8dTf8gbfj+VPeumt+C8dOemNjY974+Lj3g633euMTExPfu+8rm1n0Fy5PL3740Ic+cnNXe+VrqXq5uVyZgn5CZNUayS47FDYfIxnHCNDAorpHqaMlTgq59IdbPksfv/uj9Dt//M+E1uMIkVZeuZYEWWm+93tPf/lP/qJws39xFL+i0dHROiLn30gUo57tUSJRT7Z3lJJSlroDHq2gNWTjQrf+zh/T04cW0V/9wz30m++8jjRNotHxSbItiySJL+WSpmgkug6tXT83WquVP/XRj3604cWKJEm9DibbJUKiNn9pm2SVlpEqmOS5VXLNZrJx5MNf/AR9+4d76ZaVYxTJf5kUiahY1qm1pZ72n+iHhj0aPNlHlidSU/Ncaqkb7Wrril/nV+T7hOhtlEVZsm2bJLTc9AIUly0y3RZyHQVHOXTu85+mzOAU6XGFnpqZT/0LP0qXvutmkpJRuul115CKi9mmRZ093aRKDkuJzgwlxcs2XLGRfU/0LcN1Z1zP8RRBpFrNIsWw0doA6p9EHR4qnyBBN2juipX0xts3Uce8+WRPHqGp/n569AdP0M7teyhVFyFHL9KuXXvQI5mKhQFKRFVv47x/yvo94n9c130Cdeoi/lICMlSlUMXWIQoYgyDT1HCWEnVJqp48Sfd+/gk6ffI8meWT1HtijOYv6aF4so46mhqoZhrkGh6dG5hGxXPIcTV9SP/MDyCk2VAC8SmjE1P3pE3vN8xpS5CFNMUSTeRa+Fko0JNf+ydavnQt1ShAZ+euohe+fz9NT6ikqQmSoFWzUKA//e1bqb3eo236d6laqZGNGoNa8Guq7H7wrnX38JVmy0lYnmVL9xtp5/pgUBYVWIbLwhXK9J1P/T2p0NkVt7+VWub1kOCo+B4nQeki3g3HoOGBAapvTdBffuUv6JqbFrjf+/LOZ2981/o7/vyGr2f4+r7ouCyZMyfzJ7e/d/PcTvczrS1UTTVa1NwiUM0J0dPD11HDjXeREg/Rs88/T2cHT9BoZoosnC2pGqlalNp75tEPH/4OveeO9qqZq3zGo8Dmi5VwebFHFwvEKJ2YPrGxkWJ/eujg+KZ/+tQL4fF0QgiEHLrv3lXoAVzV0qkhGSLDUqBDDS4I0xWcyv5Hb97RdO2cv/v8X7Xs2bp1q3Phkn75iYouFs87oJRKrfOvuen7N/39X6/atHZDy+Kx7ERSlYOKBKsRSbEC4qGcSZecIq+2TRADj6fHi33r1q2zLlziZeWnVvTSwr1EHNMqwlQ4oOrsMqSb9WbYC1daW3cagnD7y1r/SuVVVXSxsG3gX//zK0bmn1J+ZiVnf/hDbc6izmbXKS86+9SDC+dd/Rtd1RPPyE4paGs9CwaL//5vZ5r/5HdOj75wYnLB7/6uceG0nyg/UQmHosknv9tgqspbUu0Lf8N17CVOJh2WjaLolHTBjcBn0CXHNLzcD37oCus2VKaz42eNqRNfN4ItD9y45RMzP97Ll1Wya9dwcOtjj7533oplf/Kdr9w35+5/+UOxCMuSYjJFIHkJjlI+VcJZLgXhnPX4fvSFp0kfHIIbeW5u/NBo08LYP+aLoa+8/ZMP1S5c9keVXP2Gb9Zv+atNn4nGpLcqYUl2BYkqbo1KngMT9qhetkmEo7z/Pf9MqaY6+svfuZN+/68/RZIi0Pe++qe4AhqQHYMoSvYTn/3h91e+840fuuqqq2b42n4lU1NTEc9zt2Z18XWC7AljGYMc5KDWuuPUb46RGHgdTTz7KK2/6S1UGcwjDqokI9dYiOyKrFFXV5A8x6XCVD9FEknac6TPe+Th+5+Y1714M8BJ2U8HeP0PgYQbTARtDzmzJRmmZEOCgtZaWiG+EReUabrioGcOHTkxTH/4sX+jbz7yLJ3tG6Rssei3FXogx7EQMD06fvKMEK/vvKFYnbmLfxSGh4eDmqbsLZjy8hpczbE80mSFRL1CMvopiQZpjk2j4SB98rNfp8ljafrdN9mUDb0JRmLR1771GP3eh99El65ZREN9exFuVtBHf+/P6HU3zqee+et7a8WJ9WIwGEx6ntwxDXmz7GR2rWrVzzW2J6F1EsnGKXrwcx+nxeuXU6A9QgfiN1CfVKYJNOrdH95MoqT6cV6AFDx8t/HydTQyuouOHNg154nn9yZEA8UTnZokcRJFPmcFQx8kRSFnRApXoC/+6wMUGR4mpFUqlTwqVgs0eOI8Hdm/nwb7JyhfriGdu9TXfxY1OfT87meobzhK16181Hj7rW+zxLa2tjz6vVuDSXr4zyraiH0C0i1QGZu7VKTlq9fRVVddS0eO9NMN77uaRrc9RJmMjjyjURVizeRgRNDJxo2rkQw1WrNiHXV3LabPP7xs55VX3pyVoTAHOOtvXUe4GtdOzWRdCofwSgBNQFyCrVGkoY6CkkYr6lO0+9mjJMsryEJUDidaqJA3qDRdoHI5TTtmHiGr7FL88iopmpRt8+r/lq/vmzBb2IHz43eUprzP1cXUhKw9h0x4KYxAQAIz6NEv/jN1L19AXZB1KlTny517LbpI46pI6alJ0iIKbcveR9/6tyforR+8ppCfnv6tLW955AG+vJ/EUJv3g3n3fHvVYvNNc+YYp5rqrnDrgdoammX62tZR+vzTq2nRpivoi/d8mb5832dpEuJJ56fJtOGoaE4k0UCPfe9RWh446apB7dRTDx98s3fbym9zBf71+Z+XFgaFkmL/D2jyAze+ZVeXA/Oyof/vfnc5oxFSlQBlJ6ZpTnsIoCJFYXWQqna388h3vjLy5jem//0P7zn8pUf+Yf+LGZLLT1TChUP6I4Mfi//l5s4rb94Uu+mP/uiSddPl6TZFUWByAoVUC+atlRwzMCZJ9oEvPPCpxz98+2+90Nm5Is+nz17lR+UVK3lpYX0R9SoH+yeCYTkVFhEVXC/gqbZaqaEsXbrUYnFfOPwVy8+t5NWU2YZsFakXCkr2yF5lWn7m3m8pwbYebfXamEB11/rHpQ8e9KRAyggEApax9xG7den1jJ4d2rzZ/XkNfTXlNXXGb/TBg3IulwvlqNSUIL1H7Vi7wJPyC0RyO8jTm84++2xq7qrXB+1aVRWMCbV6akDwok0U6O5CZa4nRROm5dTM4pe/VZNLmWzdH/7O1NREZiTXe/y8KEl9gnrq/J4nj02sb1PLa+85aKOBr7qTP7czDwKzLBsbSzi2ssiV3CsEW73CkbzFYFGNnmsHUZtkuGVBBlKOg9lE95ykRGcjOSCPoodoiKAzU3MpVBenQB4IHTW6ySRJoSBVjp0lw9Bpspwlz7Q9K5d10/1na3MuWZceHhw/OXXyyI6WTnpBTFZO2+e78mCzPxMfvWJnmHxS6s7IZesCq8Ih9a2aJtwgSm6npCkBURVExxWpUK2RZdo0nJkmB+xKiEUpFpSoXlVIr+lUH4/5Mp06laWB8+fp4e88R3WNUfqt99+Jr5nWoF343QZwcHWP2hc3U0MIQRNfisz4ZZkcI+NatbQuuZEhz4s8NXXwxMMnnv7qkcGuVcVXGhd4WWfYjIpjYylDDd44UnJ+U5NpPUw5hq9FCx2QZY8qyKLj56Yo2RYlWVPQqSMkplaQA/bWAaYgCQEaOX+cTu7cSVfd8T6qnB0nUUv6DAJOjTT+OfrE3b9Ff7Dl03T1pRvojTeuo099+Qkay5yjh77w51AbeghAw6xi6MwhmpiappUr51I4tdDdt/dQKRAW9yuifO+99376ya9//REmYy+a4YvMAh1RxsdnVtdk+RNI5Z8RZeEGIIWEyC3AlWVIsO/cKAVApjsWtlAIEKCaM2hZqJUW6Q5Vcc1J6wDlXJsO795Bk9NTiK0SrWl92s91Gsjen//NZ8FzkzQ4jjagc2+6+RK0QKTf/cBNFIpE8Rk2C41wLIB/USPS2rKViykQamSxi6Znxb//3Qeu++K9X/jMW9/61k985ztfX/2FL3wBPHi2+JpBR6Tp6elleP8L/HULyHUoa0lcD5K4A1r7OLn260GJBKpUEIBgVnFU6Liz1xGBGMBjaNLNkRlK4BLMvYGF8Nr/vf30HQAqSZToI29UqJZ4A7JThR7+/uN051tuJjUI38E1v/f00/T7H3oL6YA1l69bChPWafT8EWpuaCINJitqdfQHv/dhUoICXbXpZjp8aHcN1Obx1qb6v+3uXnX09ttvBwhC+cAHPpASBOkOvG4HdU6MmnBb8HGRe4PspZsL0QGbdBweAG8PAIRZoPwiVdjCCX8CmVuUBB8PWWX6+tfvpd7nn6PvPnacYuEUKfCjZnk3HTtboJ2HxmnVqqXQVoB279pHZ4fG6OjJE/S+978dvlMjDYJpba4j0zIR5y1qgHYsMQCBC3Tq9GFqiJ2kU727qLOjQ25p7q6zSCokolrv1q3fr4EdeIJpmgk45A0Q5HqYVSBty6TCQcHrSM9WACpEymXyVCcdgrTbSZQhA98UdLItjWQFx0LHR3c9TceefpKqU8BogLzLrruWxESITvcPIzSvosSy9bRow2LSNY8iLTAdySMlIFHXvC5KhFWgJ4UiQYUa6hJkVrJ0/PhRoKQ8JVMNFAhGaN/hAzQ8ThRrXEtj4xPCnOiQXS7LZ6bK43s2Xb6v7I+YIMHmJEna45I34gK5M2cU4czshHJMoumcSOFgGJhig2/XHjQkMFISougQ8DfAqCZV6eBzj9HUxCCVJtB4BIeDu0/SiZODNDmepnTWpmR+N02/8G3qO/IE9Z3spzOnRikYCVLf2RE6C3/cvvMI9XS3wkwhKwhj6fIuEHFoKBChYs2jweF+mj9/HuVzUxRNJgEQloy+9z3v3tOaWJHnfvgBoL29Xbdt+zmApK+6gjwoeY7jASHb8JfclEiqMAZyF4RvFJE7kLIRDACkyHJ0SBe+BWfd9/RX6PW3/w/SwSu75q8m5+wwBUNxMmA6DT0dZKsODVUXUq31OprIt9LM+CR1zO2CL4Vo+dL5dP50H1UNj0709vtYsZSbpj27jyOsD7JP02NPbaeOznlkUpjKTt4RGvKD5Z70V74z8vVnPvjBu3zO97LQzJSsZrpXZx36bVzvcggFIiGhUgGJ0QIUi/SBes0lRGeSxTSSBFA7OiOBLnzrn/+SWuZ0QIMyrVh7Oc3gnAOJFM2UyzQnv506y2P0lcPLSYojYuGit162jJZ0t1BjSyvQv0OqpJAB4fjI2jP8sc0np74EJUH34Jyeyb5roiYqP/yZbTtBRz5z8zvWbb/79q3l2db/WGe4cMI8uG1b6vKr1lwZbbzl7Zde2n41qZF6RXZlBxmevDJlTIUWtjgUCoZgdgilEKWNkOwiohWqeX9QD+EMERAJETUwCrCQIyugIl/8/OcIkYeGBs/TVRuuof1Hj1BYM2j5ymtoZmYCjKJKhm1Q36njtD93hgZPHkJ+E+1b3rMyffRAYVf/4b4H3vQ7G7ZlV3dk7hZenjh/ojMvKUw7A6GQ3AUtX/NE8e9f97rIH61yBa8Bf2v/9E+7xWd2W+TJMEGQgJakTWMzHbRsrUx//YeLgB5tmCcCNrTogtjJSoggDzpwcBy5oxXsxaBENOyzxRC07iDgGEwAIZLvfutv3Dmx3ebm26vT95y/7sijXz7xRFtn6LnClDD40Cf3wLZ/lChfWn5WZ14saLzQ23tCGav7SmJa13qWhjrXtFg3bnzdHTsXL1n0TMvx45dG3/76U9q3f7hKNkxTfOihlZztBURGsNUL9NYRKSBX4WIBqhkwTIRx/A7FjQPezTE0eXep7F42IXjG6Se+//D+RKx0cNnGN/Sd1Z/M3770bgstfcUOvLS8qs68UoFTin1en9JY1EKuq8SAsVKeazaiyqbpSjopukKdLMkxVc6JhtOA0O0nYReaLQK0ZtC2nObVpnQnNC1rVlayIsVHeu+q/s7NG8Bbfvr9mJ9VfuHOvJrCOezCxxfLL4O3/LTyX9qZX+uOXGisQNu2idTVJVNlUKZwl/zM/Z/UQm2N8spLb5k9EHRhcvs+O9XZaZgJy65+9bN2129usWnTNpjTFu8/28lfqCN+47dtk8ajJTWW7Iq6ppcQBLMeztBMpdP1L3x3R3TJ6zbXJerrQo4nClN/9rvU9KEPe46nVeEzmcwD3ywJZSPd8Nvvn6T6pkyk8kLu5EG5MjMzo2+6+25OMa+5U6+pI+zoI7sf1NwC8JsodYQSc+eFU4mFnjDVQ3as1fPshqOPfTu6+pKbVC9Rr6UfvF9WGpopsXAZWapHcjBqAzEYViZv5u/9dEkKJGea//wvJ/p27RyozUyekyWrbya9f2jk5Ez2g2vfoAs/42bsj5dX1REPiXN609JQIJBoyeQLS7SguM4pWatji9f0CJ5dD0QddvRpBehGgokIuQMHqLjriND8zjtISqrAcMgxSKZIQCRHwp4JgpUbmfGkoeNO+PJrrYmZmWotPZ1FGB9EmDt6cse+fZe88XXHhnbsHe9dsqT6s+4uXyw/syNsQiMjI4EiaW1g42s9QdkEFL3WdaVOT7RjtieoyOeioBdJ1k2qc3WqfeEBil++kqKt7bg4IEcsRiMAj00tKeA1JFQeUetqB3kUKPNP/0S08XKaMitkVWquVEpb53tPlcRIdLhj0cJ944cPbauf13SwYMTGbv+Xf9F/lh/91I48+KAnNc+bSH31/idXx4T0zUtXdl3VsezS7mRdOLrvmaekbEkSyrUstXQnac7iLhLD4Pp83wqZWuXLcpWALvkTOX5DgmRUzSN4IgWRNCOA4O75M1St5qgwPUlkGNS/G9AqFPZi8YijF4qlVJc10NZRt2NmsvGxgROHD7dEW7I/bfDiFTuydu0XlL/9zBvbIqpwoxaQ3gI2tlpQpJQSFGUHKd8CoWTIkSlbVHKqVJUcf6BiYUcLaZYO1imRDInzTTl3oEqf+/K3KJMx6D3vuJHaWltQKbAZiB2SpA8aKRKgeCpMcwDnuP+QPCiyQrnxs3ZYU7IixQ/rpvjdR37vN58upLKjd289+RPzCnwm+dJy000/1ARVXHjlpjm3Q3rvBoBcA6gfl1URzBYtA2gEEEZtHrh3FjQ1CthN1NwUo4iITgDdPnPvp2ny3AnqWb6OsqNlMt0IrVu7jO756lZooErzAfn/eMtn6Pmdx+jpF44Cj+2ia667nKJg2dwJLp5r0dToaXFocDzUPLe9VY3Eex7/1rdDN3/sH6c3v/WO/De/+c2XaeZlHTlx4oT6m++cu+i2ty54jxQW74C1zNdUCkiqLEgqUK/pQVJEE9NVCsk6DUzYFEzIoLc6NXtBCrAXiC6d3rsLDRGofckCkmsydbQkqaUhThvWr6Gv3f8DWrigm46cGqC//YsP0g1XraJn9xyn215/lT+7wwUHEkWJasUcnTlzhoLxhNDU1KiIslYnd3d0KoqmPfz9B8e6O+blTp48+WJnfNLFBY4t1dfXzwHgedtk1XmL4Dpd8EiVbVuRPUqPgRmCojrA6J41DXQbpTltSeo0NHKVONmw/RqcQYRGKpUq5bJZavOegxTAvnG+okj05a8/SKqm0Re+9jDNaUyAArCRge6UXfr21u/47QCThVZgYIpM6y5bSt3zekhUwIdkRVGDwY6vfOMrt1XKpbe9+e1vnvPggw++qAi/IxeiUxwfr3Vd71bd89o9AHYepOD7Jxxh6lvmUqoO50kZam3upBq4SrOjojElagFNTTsmeApbHNBjcxM1t3cgkk1RRJmhcDhClmtQsVijT/3dR+EXLr33XW+C5EUQOWalYI0nxnwuw6bF+VbBq1qSKBbUcC78EprqP9cvi4raLgvqrccO7b/20UcfTfjJ+WJHUCRFUebju1twnfkG5OdAMjAkqBqNg6o1qpDoRBB9GkFDXWr0QqSIZ0GLZWqSpn0+YuBfF1e8+o730lXveA89e/5mOnr0cTp6coD+6n99ie7c/AY6cXqQtJBKo6NjdH5ghEbGR0CpbZoHLo9GzfoI/q/pZUokIWTEe1VGZyyBDh5+jsxCBk2V51+yfu0bGhoSC++66y6eRDPbkVwuF8YFVuMKy/BnUJVcX7JMeyRFRRNdSEvDwTyMTdSC3ySq4vv5+EVDQ5poXUXxzcJBJ1EzjzaRXq5S78xK+vq3v0/vefuViHYGJGtCOC5J0ISNi2XzVQonwrR2zVI6wJNcuBeoQ0BOIkNBfjTRQYsGhqYpEm+jW996OyVamoO9vWdXeLK55uabLw1zH/who2Kx2CoI4tvweQMcLVACIWLjk8Al2LQ8yyXLTKORcGiD2d8oOsEJTvErkans09wA+HZNwfHVCn36H/+eBvtrdO7cEM2P9VFUGqK4eMK/zzWalujI8ZPU3tIAA1bp3MgwXb52MVXR8e45jajZg1nlaGRilOobWsiRQrTj+f2Unj5OqvUYzUxogiPI8tyuBWlk2MMrVlySZ41wm5vwmgu9BoGX8AaJsK0iAiGH+LYsysCElurfSjdtdMKGZPHCn2Q6YV9bSc+lT/35H9D3vvEVSsWiMMkA1dXVUy60kc6PGfT1R6cp7yyiWxGhJIS/x57eTU888Rxdf+NVOJbgSxDubOXg7jLN7e6ED4FtQnPnzw/SssWdNKfZIrOyj1au6AmsWLZwft/AUAvaLkqbN2+WA5HIErToFlcQWpmulkC8Z3uIjuA/G5GqZjgU5RFK7pw/QsidexIZr9s3Q1mw6f7PfYKaImEqo+J02aGyFqNGVO54yB1veCPFF8wjuT5MY2aNFixfQM1zWmnhvE6qQwSL8kQq1NXSnPCFUy1myDCryFVJeB40eOQIZQo52n3AovWXvYl2794nJGKJfNXydjqGM+D7iO8tkKaAFzscj2uxYIrpIgk1mDxjDAtmBLuXhDG/QgkObls3+L7ATfjSJ/6SbKNME70n/fGsZddeRZ1dLVTOFMg0JBo9M07RYIxHJsDpRTp3uo8K2QmaymUQIBBKdINyxQJ+Z6LuUS5foHN9fTDr2ckZwHo0NpqhhuY6On7yOIWBBqrVb8CPdvi/i0uXLgVacPMwnxwk6+gcdtjl0MIInFBExyaGqowiIFme3jaKn4fIdkDT0QkX8hKFCi1ZtMJ30kgkSJddez1lx7NUBeodH5siISjRxNgE5UZ/QEbNpKmhMYRXhaamCzQ2CV8YGQFC5uEnGVEKF0FRoX1BDVEVHXQ9hJZqHsGiRB1dS+CrwGrKkHPnLW6xudkr4XC/1Q78YRrv/dCGXkb25sbPxnORjLBMdXF/bhGkb6MDl+FCc9Chg74JyEIG70U6ffIUWQB+Gy67lowDB2lkaJwG+kf9OWb5mQrVSllaGI7RQnUb9Q9NUCafo/poDGEWHZsqUrFU8+81z/bDIy0aop4lCxlbwwq4TWU/l4QCIT+ShhPrdcdb23f99Z+ZoC18GNIo8E8GWjmGK6TL9gU5s6kB0eXHoToeD4Z1SeLz0MII3nVQi9WI03vQiXqY3mmqT4bJ1JH1BYA92Hc41kC6rtP6q9YSkj/FYwnaU2inex81yKyJEIAHjUcoGg+RgYvvO3CaTvYNXgCSHhXz3DlEQ1gGz1aYmpmkSyGkSrWEqKm6/YMD6d//276jGaec5sE730e6uroqMK1D+HjMBTpioXCkYlOJau08XkWqMIJKrkPDO9HNIBw+Tbq5Fvjo27DfdVC7RO/76Efp/NnjdNfv/xkVEUrXbFxBJ/aeJQcA0LZlcsoexVsXkGJbtHhxB5VqBrXWp8g1bKpVDVrcM8ePfhYiJ1gyUaVA+RzfNkdEC2jwmymaSI9SpMmqtV8VO7binV2H9mU+X+HfIWe0F7lkbGwsJcjCbf2VwEcigr5UBLYpTOkUEBXSKzaJmkipOCCFvBdmNkE152bwir1AtpfgGIP6DhyCf8g0M5VmBdLD+yZpsjlOJQSMlo4m6kOyWwLe0nfiPM3t6qQQfGl8fIqaG1tptH+AktEkuVaR/uEv3kuOOY3IN0qHqrtJt8tAFBKEZsFCHMAVywqFIr0AX5+Fuh7+7fWfzbIX+AGLzQslPzU19axCdgf+jiERdgi2LMPfyAkoFAQolFyERHsN0iBP+4H/eJfiXAvaU/FyyNBdOGM3yJNMkWNZWrS4h/r3P0nzowapjQVyJm1qaAhST4tAq3vq6dIPXAktc564Ej4A5AxNuIBCPOVIcerJKZmAJsAOjBRgtqLq2Q9//egIFUqP2rbz7B/fsSEvbGC7uaCRi4VhfCkYXxSQ5XfDTt+sz1CHpngq3+3lYU8FOcR3PJga38UNiM/ClzRoZhWdP3GIFJhQvlahRCNAUiRBqbYGCmhoFBoLWowkzDkIVaJqkW+Swg8dvh5IVKVQoonJEWrv7kZYr+B7i7bNfIO+9altBOXRDXdutB76+u4RRXcfvuMjV9+37V92n976EoLl+8jFsmzZMvP+j3zgjCio9/3JHbd+TRDsXkFSqqIAHO5B4u4JmNJhUoPjlErWKNlwDdU1XEahZIQWXraR5l15BS0GQWpevJjaOtsBuQJgsALMA9pDkt2x9wX6sy1/Rulcjt781luoYlTowL4ddOzEflwXITcQ8XPY0WMnKaH8kL7z7y/wlFwPwaAqUqBXdYVvvvWDl91n14XOvLQTXF6mkYvlwIEDSl1dXVsk4t2IYP4WUfBWo54UpCg7iCJgHeAVCmWyNu09OEOPPHqGek/kIUWRvv2t5fTUjqdo/wu7aOnyxXTbm2+ns2d6qaOjk8oVh4IhmaKBqD9aH1ZBxRBU+GaTCSDJUGTPzmcBYifpw5u/TB+5N2pfeVVX9htfGzv8+t/Y8N1Hvrb76bs+smj09mU/dwr9jwp8RpqYmEipqrUa5Opmx5WvEjyn2/NcgChBuumtuwQLWGv5/MM0MK0g0cEk9Ah94/6FyOQlCvOdYEbCPnmCPNUo5TKTlCvIFItGKIHcxGbKt/CY5ll8fwU+kk1Pen377nJef71RcsPVge9Pv3PHd+997rHb3nLV4cc/PZn98XmxF8vLTOulBQ7vtLS0pKtV4flh+xufBcr9J9dzvi1I4mFLcNOe6xiKPOkeObUUlc+ntaueR8JivwME0SL+PRRGxIoEoAk+k54eoYnhAi2dF0TO4Snl3MenYHYcmn3BAeqRkWxoymSszcd2HVS+HVKEf5LFwGcDQvD591356fRP6wSXn6qRlxZUIk5PT4dMId0ScCNLxmli4523nlzjimLXnMax1OhkLOR4iiKKAem+bywWNElCKLCRKDWSRZ4CCD4DPBWSKxCQRzU7DjngsrApoHELoRPYz8uqUnVQEQ8cvedLB/e9/c47jp2oHRvvXTpT/fG7Va9UXlVHLhbu0IMjm7XrQp+su/p1j3fKmjC/Z44878ZrWrtvvK6rJV6vNQzPDEVBrgPgyZooohucWH3jYkuT0SMmkqIui17JNp6dEdVLJzR5ZuDcmH3u/gc+1/cHv/u3Q2HRyt5zz6P6qxlhvFheU0cuFnSIz+OZFQHPK4clSUy6olqHuNmc1acaEPoTKv5GmOaxOr8OSdA8WT4JOLUsg8iUt0SaEU130kbMUCQld99D91VohvQtW7Yw9vNzw2spv1BHXloudIpf4uDgoKxHdMWp5ZSwFlNNoyghBVwodeRo445kNJiV4DkrUF5pDXYN2ptoE0v9v+e2wqspFzr4E+U/2+CfVn5lHfnPlpcI4kdt3LpV2NbbK0RbJ4T+8RZhydKltHTJkgs/nsTr4ucLRddn5wlvmvFoS++PBLhli//5VyXU/2z5b1PKrNC3CLR1qXCwJyeurVsgeYWklI/asmQ4MvgxSHaPJniaKlAO+Sgu23JVOfvko2quUgmIakqds+wyMdacBCiXBYlni1KV0t/9ltf8lt+gmUOnXUXTTSFv61pbm+llp6yJb91vaxHZFClmhjcsN7SuJaYTjdqJhgZbyB12KGo61J90qRcKhOL+u5T2K1fKixa/dasIQ5Ymx3TF8jSNLAoGqBJS5m6MykoRfMeMe4IW9xw7LpAcw1kxpPvYiWe/FskMpINuqFWdu3iD0rnsEg3MJECeqIqyK1Z695JQP1eoPPo4JRbPJ4AOL9zURibnLiJTiEV0T1YMAWzG6hs2S48/UvN0ryxqclFqqy/Gr721qJvlQqR7XnHkiR8ULDJLniCWdJIrwIK1sBMynvziF81sW5tDm7a7W7ZwnJ0lEL+q8ktXyosJprdXnrTHFMeoBEJ2PFI1M0mH1HrBM5viotic14NNyblz8TfVubKUJMeKCV4pJIpm0LUDqmc54Dk5Wa6FJUhBFBxbdPmDPk1mpSpKyRbKbt8phHq6SEm1kheWGO8hrQFMgHuQaXkOPsqy4gqRCNmVkidFgq44knbH7v+ao7TOsQHBLTskm6lbbqtVB0eqFb1WLsxMFsjUc2okOqObxjQ4+CRI6uTpp783QxElp6SrxWhLvEbUaPYuWWJvuftu7vAvVUn/aaVcVMLBgyTJbZMqWGtYFZwEGEyjYBltqiC2l/OZOUHBaSW93AQiXpfs7IQXUAhoXxMsS/YYceqG6BqWIOu6IFr+FDift/CS0dqBbRRadg2NfvNrlFq/kcxolCIdc8h1TL8DTI35xlq2bMP9FJA7HgVF28CjLDBSkakFYLna0kBGSCPNU2j0U58ixQNlb+72xI45nuk63lS16IkifDWdt23BNoEba65hlGrTk9lyvjx1yZvfMnZ8x7ZhV1GHBVka1Sg33TZvRX7q/GSlbsEC89HxceeXoSTu02surIgtfO6WLfLNd3408O+f/GT8iiuXNnmC0pFqnN/T0xnpyZfdzkRYbREDap3nyhFVkQO25ykOYoPpGv7Ame1P97KA+W0ID3JDvCm7PKbON4pnJ/DxexBOwLdNwMQoDPPnwUmJKRyIZuZcmhSc01AXBwn1SJwuUsiroXFQlGwjAEHwySTJIdCgQAO+52nJSECiQlPffIhkMPSa4FDZ1EkvlnxuKDB5LdUoOzniTY+PeyuuvMqZGBu2tVBcz4yPlATLzGhBdWJmYnQopE33e7LaLwTqh42aNmUb+ULLhk69l35xL3qNSvGEj31sm3TZZYs0KWolAlqwpaKX50Fci0gUFoCOdOVyhWYtoMQhjmAoGFJyhYrY0dUkHjl0xr/lY3gGNbd1U13Yox17jtHhw2dpxfImuvUdb6Q//Z8fJ9XJ0xve9y56/Hs76EMfvZXGjh8lyUC0iMRo5frLQBAQUNBNJGECd6Wp42kKg85JKhRsIUAqkj/UzsM3fHOPwxnfcuXjXSiZ+Ss7N9838+9b41jbsqFQGXhdpLY5DVSEchqBHOxyhcpTeZoYGaFqeoam+geomp1wA2S7HUvnWdPn+motdW7BDtqTgtEwaNjFs6WidDqeip2rTE1NhBpDhYaGJa95xs2rUgrP7Ny7d4PiuqXwm99/eUN7g9sVUIUlqiYtR+BZIMnWHLh6UuQRMfJkV3CFYFiBwTkIQgIsHi7Ak49xLZtyaF2MTJ/0e/gb9i95pDsWGSr8AoJigamQqlMzKQDBSzycg1c4FmG7gFBhyawZdLVwJkf5TJX+4VPfJFKgAAifb43w+bbhUFNDgP7wo+/DNWfHAOClFNZC9Ny2nfTU8wdIr1aoubmBbrn+Klpx2Qp/8rJtm9QRUdA61MHD96xcv8BDJfB5fFfNT1ClWvCak6anF1U7VF+nA77lbCkwhh70HXjo6d6D3/zsSTkYGYi1xabmrrumfPPv/A4veWJS9jPLz1TKRWVQpBRza3Jr1bQWf+RPrliRCHjLNEWcK8lyoypTRBJcVZYhBWiIR/fVAKzZDzmwZv0YKdoydARWifZ4HnARvGF0GjK1pkiNd5McQEc1Nu8aJQQVsnYo4JRIkBuoYsOKIeXS1BA9+Y1v4TM8wbbobb/9h1CkiHAFpSK34GQ4hYTow9Poed26S1/65hN09lQfDMCmf/3fv+djgL/6uy+QYSJg2g6tWbWYNqxbTS/s6aUTJw4hxAXoissX0B2330otwR9BLPYyVgS/86CEAiAxPcEz0AdIkU1KpuqpdU6Tp4YaPFmLQvBiZde2XTNKVOlXVfVEIKgcFj3llOu6Y+Vyubh3717rte+zMZu8pXw+H6nVnFZZsJZCypeUTVqV99x5kufVKXxPlYdZcazshwS+3QLr9i2VIzrR9OQxamhcRUMjGYqE91FL/c1QCPqlWJTN5Ciry2TYVZKTCdIiyCuI97xIuBWhQ7aRmCHcvAevgXTGzx6mwYNHqVop4doi3frh3yVj5vsUqSSpyHc8TB5nlxGS0Aable/R8PgMff4rj4BDVulz//D79LF/vpfyuTKZUPS//u/fRZhDYwAA+PZMBjnkk/9+H2kAAh9+3010+colvjeyQ3JhkbBO2N+rhSwZ1RkaGhyg5o4O5CId3pagQKIFYTTsC3Df/iOOorg1RRLSDzz4rfMz0+nD9Q2p/bpV6y271viqrlVlKIbd96LuXyx8l/NlBdfjsRLNtu16w3CWSJK7yfW8m9CWK8eq7kLE9HpZ8AKzsodNwPxYAOwafFOpWihToSRQQBUplGyjYmaIUg3NFIr0IJyMQCM8VxuCUBQKiirNj6rUCA+J2mEagzIQ1qkKAeg4pgLxR6FwF5cfOX6Ayrk8BcMhCoXCtGrFeopUd1BzpEANwnMUrJ6lEs0D4oJVwyImcjn63JceQX0mvWvzrRSNhunx5w76+WXzm66j7vZGCFn0cwl7QCwSoGd37Cc5HKTxgWG6YdMls57xosjYU/gNoRQe7xpV5MY6au9qA+xG2FUCiBAJ/3ABljE4NCBqmqqWTCXae3h/Q6wu3paIKY3XX3tT8JJlq5yY7BlvuO12a9WqVe727dtfppiXKYUVMj4+HoDLteDzGpjRDXjnTURWITi0TJtyUFIEidMDJ1KBEyyawfGa0RGv3uAGBgInaHoqyLkZbDuCTkwAZUURUqIIJQVK2CUKCRrYYQUcMOifJwkytcNuisgttgI4jOvKUJDjL1ESaPvDW2dvOkoR6rnkKmqEd53pH6OR82fp+TNdNGyupYmpCqVLJfqHf72XDh0GsICX/dUf3kXtLXV05NQgnTvXD5na9K7bb0Y7ORJBgaiD81hADdETz+wFsUH4FSy65YbLfQWj3y/GE/YcvnmkVwpoV40iCQ2/qT4/EoDm0HGkTgmeCM8eG6GvfO0rwtDgMbGtrUOdnsrERDXQUMiPNCbr6sOn+vPu+OjZmplyjBsvu9F5qWIuVOcrxJ+sKSNPwPpX4c9NsIzL8Mtc/AbxknzOUIWY5MDaOH0wRMWXiK9IAT6SQX5BnkjjcxodcBE2OuARPJVJBcMWKWqARwCmKuIYBAZSTvWol0HqIK5ZD4EzALbwXT/1aS04LoC/Z1fWcfLm2+jcchYME8Pe7WdItuCVgSANjo3S40/s9MNXtWLTh951OdliCn8jz4DHDE1kaO9+eFvVoI+8/3Yq5AsUDIYgXGQfGBXfWbv/O48RQ5Wbrl5Dl6xd7i+vCodCtGQ+3zSGgtAOF3XnpvqZjFKyoY5s1CfbCJsIW0oograLlC9b9LsfvZM629toJl+hFcuW0MJFy73tzz7u1Dc1FLPZzEBYje2umaVtiqgdrladyZaWlhfHw9G1WYX09vYqmqbF4bJz8VoLQazG152sEPwt60ggPInU5YmZF5IeL+dyObb4SZ3XbTKaikPgXcgtC/EOi6pkCRmZWrxzQAQGrIAHQBL4rR4CsfACwbObiDlLWHmOJBve5syjFVUFx/iN4yZyG1EPhxskcadKzz/3Ak2OZ+i5nXvpK9/6Hj379DPU0iDT+9/9evrwWyVqE37oz1kol0sQGFFLawrK8cBsFTpx8twFlGdRLJYAnzVo9/5eUqOwfHRmw/pVlEX4C0eiVAA85hDN/WUD8ni+ERrW0lGP/JSmEETIkwgBcWAwyGXoYf+5EST+FprJFuiqy1bhc4z6Th4VNl1/vVTIZaN1yVhHW/fcVaogrblk4/KeK1+3Jr506VI/P3Nf/X/wh5jJZCLII11Q1WUQ9/Xwg7VIqE3kOQEJqGpC51sg+AXWKkMZs2tDEeAMgwMNmrYditlEIt9sEzgZg5NYAYq7GgmAqnyj2/O9ClcWK7OdwG8S9ePIHvzNsLcGnnEUil+LOpBYkYDPBtDhkEpP3/sZmpnmLR4cquvsoZFylOaICXoOsBaECC1DEFTxb/kkqSraBO9lpp83OmjVupW0aulChFCJ7v/md0gB6+dppavXruT4T8/t2EsePKpSytE733cnJbwyJeNx5Mayf/963fJ5vvHxfCkmHKWpYTKtCryLt39IUByhtMY3tuQg+iTSD5/YRQ89+HF645vfRkElTOWZr8Mby3S2H2Sg+RJv4dzFRkBQpmpi4IheyT3TGIu8kC1J/clksszLTXlaAStGnpqaSiEULkMcvw7OfA3kvgDSjjPQ5VjaV5IQnvAHrGt22uisOzP7lZBbeLqPYZRIEybJBVzSSymKuAg+gf1Q/bVQWxXHwEuEIJNmCJG5Bq7j6AgxQN3aQwh3b/WnfTPj5smVtXKKvvOFz9FUUzNEblEpV6BwKkEjk2kaqaSofeFihAyF+nvPUSwZpPzYIF13STMpdVdRQM5SU/ZJqta9F+SwRo4BdOaHWAEhTKc9e09QOj0FY5Kpsa2BrrvlBigIdQOZxSQT1g+KiL6GkfhXL0QYvuCxHO5KmWEYjEXReACvBn/os6TzCALfDZbo45/5HM1pilPVMimE/Hj+7CkqFw5Se2cbdbZ5pMWuhIibi5oonjOl2LbM5KmnsxU6NnFuInPPF+6xpS1btnDokqLRKPiG0A7WvQiamof6UzANjX2WtZazVSAjKAIwkmc5sCXDfPC/Bc+QSQObtuE9jhcnRU9RCFbkOjyHsgMRgZ1aBw8OgrPsBM/o9HODxEMqEDd/FuxW8It+XDNJMrzono9/hmqAmtPTY9QBIxgoFinV1U2JjjYa7J+kQMs8Mis16u5opdGBAZrbMQ+8JkRyQxedPXOWkt0dVEysoLxVJF0F3A4JVEMuzngGz+ihznntyAlxEsGp1l66Dl5kUs3UKQrP8MCDOLSxuQagyKYGngWIfAZJ1JDkTeST6fQYDQ9OUxohKsi7E/HtVCiFQcmpM310/vwpqqtrAOA4RrVamdp6FoAaCDQ2HaZcoUpTE722rNUVC+npscmp/GBINKdDofrqtk3bZmdGIZ55QFAO8DqvhqjiK34HD+TZzpxfGYHAvMGGuWEMvyBtCJQTu0wBxGoOR5peIz0P2MskkQI+OuOwQF4aeSPss3vP5u0mDFgoz4BSoIDncTh3OAalzce1bXry+w8gngdp9PxJqmTLNDHUT4uAcgrwlPGjx+nyW15Pl1+6hFasXUzPP7uPmtvn0sDgOGJ8lU7tP0vt89rowLZDVKvmUG8VAvbth8bGMnRi93HKTRfoxOFeysI8LcSj0dFJGhueoB2AzDbCswIEWakZ/uZxiRhP+ZzNoWydbDDnhodpBBxoKjdNpUrZnwXs8jw7TtFAlWdOH4FCmqgXMD6WUGnZ6lXwSo40IrW2tYJQO96NGxY7b7rqB9bw+fuMoNJrJRItTmtrq++O/rw7li1QFy8F5v2mIFUaRw1FtMFCHPYqSO48OMjxUuF3tho+iWOsbsMSRUo7eRoYzVA0NMf/XRL+A+GClcczu5NQkI2wh892G7sFlADLQh90+0ok7zOMuSA5HiZRafD0MUoEorwvFjiJTH3DI7MzXA4fgoLGqJoGNDZF2vb4Hlq8egnOs6haq1GoPgGEatHA7kdp7eoaNZSfo5Szj04e2UeV4hgZ5aKvoErJIgPXyxcNqpQNcuANmVyN6hvqqVDI07bdR+HRYeQkGzmDp+YBFDD54bkRQF/zO7tobk8nLV67jjQgPzZaOZD0J+Lz8FEJXE1BHm1qbaFUKgm4HScd3qIGozBA20PugF7CxVQsMf43f75q5Pbbls80Nu6v4Xt/QxefpyCE0cDAgBcOhxE6/VlsPMiUgvSiyBvqZNUWFRlMArjf9xQ/p7CzmCQEELJqMqmmTJFABDnlFH5LAavPhcbBUxQdYQmQ120FQz8IeFwPU+AEj6rdIqpgZ61n68CrArSWp8lzz9DkdI1qpTy1diyim2+7jYxKhWoQWLCxhaadEBK4B7QEBSKEVByTWtpTlAH8DBiIuIlumjlzHHCZqLtFoYFyCzyBc1oAyilRQ0pDAg/TxPgY2gQ8qFtouwrLL/nkt7kJ+RDKGJ1I06VrFsB7AVTQPp6wIhi6PyHTRm45e3qYVIRgGccGQMp42Ua+ZNOZs/upu6sVZhaEkNBdCIJ3GhFF10NVdjQSKI5NlftbO64+YGvv3a8FLh+Ixy8rbtq0yQEsZn+DXKAdhDCAL5vnB/YDAh6GLxyBwyKjiSVXVNhQmEv5XmD7uQRHQH+2IfjeInpATuJRcIPFuB7vOcF5xEGISiJ1J+FpSPK4vATO4iGk4Ed4BZAZGs0IaDYcBhFaJnFWC0idQvMXLaTM+CAdPbCTTvcepnA0QT2xJJ09cZ4mIbBGWDY6SkFYqw1EtWLdUugXUAFQ3I4sobYb3kdfew7Wac74w/yjA1BCLEQmFCoi4a9YtZAWLJ6HnBClg0dOkwpFZQoWwoNAO3ceBL9op0d+8BwMEc3jF9pZRZiansmSpLpUj1B07nwfRSNhKE5BX0U6e26AbLPo540WKFdGnpmeGafm5nZvdGTIGR45X+o9dWa4VK0e+cK9zx2qTH2+P51OF5Yu3WpfiFosmh8VCFycnJwMQinNtmevED3xcny94XxFmIeElxQcUxFlXl7DuWFWS6UpYP8g1IdW64DHzGzjCRlxUyeJ72+AEHK4EnGsjTpF5BG+F6Io30XouhVhzg9c/iCfLDu07wdfor7zWVo4r4VMN0ADxxB6qibNX72ScgiPGc4BoS6qRmO0+PKVZMA7Dj53ANaq0vVvfz2pSOjHvr+LsmWdirkZ5IcEFYs5f6CynC3S0hXzaHpkhsKxMC1f2kP9/RPoNxNMEzAXiR05Y8GibiqWqqRXs/SuN1xG3T1dvjGiU5QbH6Ezvfto9WUr6f5vPUVvvOU6ygBwNM1bBI/N0J4j26hi9ZMSUaFsYEyQZUESOTsDPXg5V7DPSZ641xbFnWFFPVbK5ibLN86tvXQm2MuUwoUVMzg4qEYikZRlWfNNV7pkzBI3orHLFMFrdlwvzKYtQCPpIZOSsDyGunqVc4QCoYzionMoEpyGxdXNMn8gHomgDLBmXk7Dw9+SsxN55BJUiOSJBBiQv4XUcDt95eO/T2/Y/G4qzExTKBymkXNnAHtTCCl1IIszBF+jnWfyVH/TBuD/EjU2RpBYR2nlRigI2Su2+2/oVONv0OD+fkqkYjQMoRvgK/OWzKF6wOmx0aJ//6QIVNc1d67PPaoggc2pEIXAb7qbU2D6Ei1a0E7Nrc1QlAHFgpMx2USo4rmFaW+SekvPwuNchDET7Q+CqFa5hwhTiA+IGny7AjkXVug4sqhWHE+fVMT4CSTDPXCr/aIr9kWscnZwU5f5qjaSwLX4ewnKiVQErVV35aWy5F6CmLUKfjIP8bEuM1UORkSNZ9kJPAQii8xBjkHglyJBWhSEe4tSzQ9lhLAky8/AGjfh4LPkWTGyxEaS3QLCQgRdMeExyBGKRvf941/S9W95G2VGh5B6NJoB8lq85lIqT0+A/wTo3FSGdvZmqOfWDbR/Xy+t37Sa9j69j1a2jtP6hhQ1tjSRHO5AmJqD3AHIywOaNo80IMOjW/y3AK9hr+B1jQwkWQrMQ3jU2CfFCKUcrxkh8o0xDvImvISXfDB51aGovaWHcZwM0limFx47S7nJAsVSAl3zhvUwAh2pV3R0U6599wtPpyOaeF7X7cOCLO4H0ugNhpPjNJgob9+23QekLPOXlldUysXCXtPX16eUI80xxbFbHa+6GKBphSCqy7IjxtygSo2qqkQcU1c9SRECSgnoNg8QNYc0SQPSmiZZa0CfLEpXLKoP8S6LgMmOgop74RlAYow1eL0jQlxAKdPo0AA4xFzEswDJqoKQUAMMRR7ym+5AsXhTZIQ7DwgKnIlBB0sWiZSntPthxrcpvPn/ATmyhyJBc+H8VUZoGzhzhuKNcTp7dphicZF27NhBw0PD9Bd//Ef+7/6dSVyXq+2Zx0NG4FnwElYvj9vsmPkGPfvkGcqcGyMPZFmVQl5uctJ7zx/eZJmOU4FIZp58cEc/LPXEsjX1h+euWXQKHG+MypFi9uaU9bMmrv5MpVwsfLMruzer3HXPXeE//40/b/iLT/1z1x+8/U1L/v7bzy4X1dMLFGHOHEUUeUZKIBUoyIFggwBIiGvPEkP0yB9AlJAPXHRUEMDimDjwr5zgQUYdHhfxP0O4sFYT55hgyWyJLsIBr5DxRwIQmnlznpGxUZqYmaJ5IJT1yTp6+rmnyNYrCKO6vyj1bW++jZ5/YTttf2EbQtE8uvrya6hr3mI6fuwALVm8hGamcyRpqu8tESRjDYrmv3l4FJX4+dJGhTzA+dijj1C5NEWwdijGoL/+nWfotj8OkhgJevMWB71Iyzx71w928t2G3G3vuQLRXuh7/okzvZWZ4smKXhl4+4cunXIzifLPU8bF8qqUcrFwWNuybZv0oUWLNEWxEqZntgAxz5MlaZEgugtg9V2wrWZIGHGDgp7rwaA95kL84r7Sn/3RTtpzBoTOVoCAPF8Bllmjq9ecpEO9c6hohqEwQElGd/CMW98apTs3t/uhhKeocNIu4xWPRygLMqkqKjxKBUkP+dBVA4JSlBBCiwRBI1nX4v4tgHJNp0KJDcIE3A3T+PAU0FyUVFh5DHkxGQdqg7gM20bV3NZZP+M2jA2doxN7vogQNgbIX3bf/+4aIqmL9GHWSo5XeHj0jZMPfOnQIFD12QWL6k53rVp87vEHDk6EjGJhuqFB37ZlO9/78+3z1ZTXpJSL5ULOwatXzmSaA4Kgxw3XaarK+zomKsGeheqKHtezOhHSWgRHrBMEOwIPCUiOqmz99hHpC9/KCp7oCQyR3/6G4/TAo5dBCLNNEYUpgDVAbrkNnmEh2Xr0yY8vgc8xZGbQgICEEMQjt9yE2V2EFeK9eiuGQzWQwRLQGgG5DZ0bpKs2zadqxaNEHJ4KNGhavKKYB0dxPYQ8Fr6CxG4hNPEyDGbzNq7JHkv+oIaN/CA7W7/xebuGxNKqPlG6fKOdWbq8OmG40tCDU2/vR6bpf/S+XcM4fCpi5QtvuutOvXcr2eAcrIhXrYyL5RdSykvLRQUdpIOSPHlSjdCKcEyqT/TWHmrsjG9oO5k/335J+PI5Q9532wLOpuZAJlD/lg8ciDmuEBSlPPhfTi5WO/h+suDAoWQxI1y/cUB47IVLkCMQvowyff+RK1ARiCqHOQiOlcMsm/XCW2+pQD/jQGZNjXU0MDhJ87qTFAoi+bh8WbZ2XuDD3qPCM/YDfQGzQFSOYYK5ix4IgifLRThFHZSgg6AroGKuCeJcAxIo4eDs1+799FQspI1FlIeHbem24WveePvowdz3pldGtuePlS+rvLC3ZLaM3wPy5yvhNSvipeU/rZQfLxeVtLV3i3xl3YeU/e7HgstDd0fOVf41OS/4oaaoJzZfdeOTLXJAa/QEsQEJNRmO74/bdn0kKHuhmXQ8KAl1qstowDVlTbKlf//qJVI0xJxaBpCw/FgoA34zYWKhs5cxd3Idnm0CS3cMiqi6ZyKECU7Yk+QyhAThQ+i4pj86BJe0TZh+IKKblhurQd1V0ZVwYKkwmq3kHnjkSzOamJv+yAc+OQmGPPn0Iz+YWbtpfi5e11U0JbVGM2RuBeHbQnfzIMd/Sgk/Xn7pSvnx8qNQR7zjl5TMJNVMJqM1NESCrisgATi8xXHUQR6SSYwhXHA+wrsXg7hjoudGJgoTIcA4DbBZ81wnoMmaihAmgzMJksxhcHboh2/18h3EWQXYnqaooCSCyTOYZOW44djLEeDEKlJ6GSSuaBtuUVLsoiKlC5bdViTFLgiWUrIkq7T1ia9XTp44WvvrD3zcwLXNsfljzrYt29xfNCS9lvIrV8pPKy9RFl4HQVjrpEAgIGlaFbhBkw3DVh3F02TItgC5lfUKUroEkKQFwAVVlZXiGEIsVBNKZgiX4SE7f0SNR6aBXJE1EIaC4pBpC426ZcuG6GqWKFqWIAUMQTptyGanaRiaXQqV7LieczJdUWctrb0AC2EqF4Y9/qvLf5tSfl65oDQu/vtW2uq/9xzsEWktUaA3gL8vrElZyr9cKL0X3lH0pbpHB3mLIl/QXC4K2X//7xL6zyu/tkr5WYXTyIVPs29+4a9eLuNfV6H/rPJrq5Af9xL4ibD19q3Uc32ScTDxKq7Nmzf7v7xi4RVcvoskXbgYvOfCKq7/t4Lr55eXCx/hCaHJi8VECgREyn4bTPANYl4dFct9WWnw4AuSo2iSEhTERWvXCTw9iEILcCrfKJ0t1Zkhr3xk1NWCQSfUFnHcouA4quraxT7X+v53XP3Kd7jzAwGXklDWZlbUr4+S/lsU8qICtmwRaBPwVcNmKKAoZSqurIRismRNKKLrqCK1axCRKngmDyvLpclz6qkXdgXcUECVonPkxeuuhgxNgae0cm53ZoYpt3ePp3av90KaZ9eGhkylsVWXQiEz+9CXbDvjWAGNTEMWjJb3vMt0LM2yEgm7ThyzhZjg0EyDSzMzHj/GgZv336Gg/zKFvKiErVvFgz09Yl3puBRRkopRc9Xkgk7NMtSgJNaC4Bwh1zXCoheJCF4lIglqaOL004Gzh4cUSaNAuH5haNH6a4Mk8xZuolAmTQgWR6h44BgpM9NEjR0AzQEvFK6znPpQTfKkqlDWdbtUtYrf+4YO4l4VtGBZnd9Zjt7whooUkquOFKsppRd0x6gYk8dKZtqOWbH2onOSljq9t9/ubUHz0fj/EuX8yhVyQRHCwYP3SI1mQg6JUcUq1AKkmiGzKIcTSxbGJMrHPUFJiOTFweRinh2KeVIpJlSL0f3fvzdcKEiBlkWXKh3z16ixhrqAA/hri44cEmxh5MtfFJre9WGa+sbXKbV6OQi75mkNYOFMSiTBFGMRHUTFdCpVa/rfv6BrrlUB4y/ZjlVs/B/vLXols6gumFsoDw8Vxo7vB0ehkkDJCgJgRa1U9JGJg+bEwQkr2dPjbn5wK6+q+JUq5lemkAuKEJFMpemZk6qNhGBUimEvoMWjopvUc7VUasXGOtcT64nMOkHOpARXjHmuHAUPj7ieG5J0K/j4N/5ZW77h3XJra71kG6ak1DfKjiRI+R1Pi4UHt1L9+z9IIuKQbdgUb+0gfxt1vByHXDkedzzBhu48x9JrCElFu/jg1w2ZhJrjuVV7Xk95zns/BOUYxb5du3KUz+UEErKWbSG4CVlFHc4G4kbh8a8dKSUbIrWKOW2u2NDmbHqNA4mvpfzSFQJFiBc3SM6d26/ZajRk2kas5hqpUDDW6OqFZqFabY7Pv7zRVqhO8ryUJ4hxya5FPKmIDC1onhlQkQFkp2LJmqhKJqi3CIqPXC7kdj0uRG+5Uxj5m3+ixutv4MlNFJrbTlVDJ96wPFsqUjwY8GybGbzoSaEwmgS26Ame5Dhe5tvfcywTOggF7YAnms3vvcOYOjVUA6Uv10rlklXK5JGQMqRK07ZTm/JqNGm6ztT5Q09malaoENPyZUok9K6uTfY2ImbxF3nOL6X80hTie8S2bdIgDSK9JgII8FFZEJM2CQ2uJze7drUV7LtNs6st4pzVjXJYSbiCCGdxQ7DKgOeCn5MpO3ZOlKsab/8jSMQbeZFgWyK5I0eo+Nx+gRyZYq+7hQyzTNGuOWTxiBffPcR/0zMlStVFSXRs4k1y+a6gEomQU6yAupgEHVF43nxv/HOf94gjmiS6QqLRpZ4um50oXauZVjZbEyWrrIQjeb1YTuMiExI54+f3PDvmBjvH1990/ZTuZbOTA0OlmYlqbXBw0N6yHR7zS8ox/2mFXAxNaJiShyIidiXqyVRvGXqz7GpzTCPbLnhum51Pt4QktyEYbUkGg0rEE72A6Pkz7WTPNEURkYV0S5D0Cs8lFlzJAcpBcMkMkavFKP/IM6TOm0tiWyMpyQaSwnxvw8WxPIuOKFc2SQuq/rxegVf0wlF5ThgsnccXiZdRCPPmENkOlXcfo+q+bSRBb8q113K487LlgldyDFdzBPhKzvJESZdkpeJmM/m+E6fT8zesnRRkceTI7n1D8aaWkdbOngnHmEjXZLW0qiuh7w+ftDbfjhzzn1TML6yQC4oQent5JVtaE8NCzLSdelcRWgVX6PAEocsVnE6BpFbYaj2Ojos8mYJIs8iT0WqJ71LYxIvkcKRZJb5LL5omBV2LwpClffoEJSDI/OGzFLtsMfG8XTWWhCIM4mXWPHudb/PmtCTJE+OkNDfRzMgkddSH/buPvBkxD0DWajZpC7r8e+58o5ZHiGf+6ZMkdbST09oKZzQpa+lQJBxJN8ksl9Fkw3UyWXtidNycs3ptdWZ4tBBtapiB143Z2czQ1PDQQFOHPRyKdIwXquNpLdZVNAdLxuYlS2y6ewu6+4tB5l9IIayMrYCvT/fmtOuWJMIjeakuVyy2KqLXvfntb5k7Nniqu6Wjp83w3EbkgAQUwCsjNEEUJNcDuHV0GJsoGDwnDP/xzA9L9MiQBOJHjXAI4kndUTiQI8HyHQk0BOqDM/CadxHCViFY3kvSPJ+mUCJIYUWjMm/FaJUppPIWdS5ZRtmf2BbtaARuDfpbZnOPeVvI2tkhsosFmALRdLVElVqN3Jru38UkC/mnWvPOnDhK66+/xj22Z5ejROvNRGOqOnnyVB7GNh2PREf1Sv9AzSyelzVpwNKbx+WAmLFTciWZCxqbH3zQn8E4K7FXX16zQj72MU+89daDyHhdwagsJvYc2NFiUbIrNzM0v//81Pw/+7P3df7d3Z9olgOB5JVXzg3tOVZW73rHWmn70bS4b/s+QVRK9LH//Zd035e+RK1dbaQEwoRsS4vWLqN8pUbhKPK6BFzr8t1B+BdCz+zUV3Yp2B3awDckeCZJrgBPGSqSqgXgDWz5Apn+kLBAlgnB+ze1XIooyAK4ZhC/8xQmME0y0xnyxkb9+/QFp0oImQRoTLy/rVM1KX32DFFQJkWDImump4bDnlOr2jAWc2R8oNrZKeWaF7dPTo0ODHXO6+kb6s/3mXrD4PTZkYm6JjlfDXfUPtjS4ryWZwNweQ0KgRd+bIvwww13KmIiEJakQL0iWp01vbogHAwv0l1znl4rz7EMuz4QC0VgoTBiRZa0gGCbBSFT4A0QHTpzfpDufOu19Nf/67OUDKm05prL/GUGqpSlohWh7Y++QLXyOP3BP2+h07ufpBgE2NbSSiHkjVRDgy94mRUC5eT5eaLDJV/owVCI+AHlfJuXc4sMVMFr5GWelcLPe/LnYHn+VFK+r85zljn9wO+gbHimZ1Pr/DaAAeSbKuimWfHz0Pjp86SXi5QfHafcxJhXTY96PV0d9tTkOTMgx8tqaiBtZZtG27obz1XK1dOFinFWcCJD5fxwuq1lYeXmVMri8bNX6y2vUiGesHnzVnHE89Q/+r2rooBCzfGQMleWxCWS5C1Bd+bKqtKMqJLQQThCYV4WAwNVXIRtJFUIj58AX7ERvEwbYUKgGiw8nc6SBEBVMcHdkIwdQSEliDCl6zSnPgYheqTy0K4ze3+dn9DLwYwLw5qp6RKFcx6VikXavmcfnTk97C+RA7mjy9cvpeuuvcrffVZScE14AE/mY8/ia/lPYYIioRkSLL6N4kIhzQiEAkVRL2/RezE9M7bmWl3Uz0u/Pdf0zGLWLZQydjwo6LIYz5uGMElS4Lxj2qf0QuXk0x//xPloqDxl1sQiUIyxeeurS/g/VyGcLzZt2iap6oimtrQmPnLXklbRsxdoqrwc7VuC0N0jSiKCtBdGbFaRIiQ1xEuC0DVRI34qEwuAa/K8Eoib5lsqBx/DP4p3kgAkZYtGsuXtfXkhUQjJ3TJq/tMDRaAmTeUNyRXAANg0iJ8FBU+PFSlaIfrj//UZXJOfwwtci0YFEKt4VmW1nKE//YP3U3N9ypcE5yrOWUbVoPu+/ShNTgHVWgatWrWYXn/TDdS6qBnQWKCmICc8Jpg4C+3mOvkz7Mif++UCgBTzU6TKOU8DHFSC9aaoBSqmkJhGjB1QheCp+z747t6QbJ+dmcqMJpevzy3dvFnnSdg/z1N+jkI84eqrt0GaMwExLNalWhMd7/2NhYsV0V0e0AKLZcnrkhSvDg3lO+D+mjuGF1qYs6eE8ACkZBskKEFfICJNQeBJqsEaBa9KvO5dlAJUdXSaypco3gTBIWRoqLER1lwB+uGVvzBJeuxLn6SZyUlwsiQl69rodXf+Jg0N5IgfoP/nd3+OFi9aSevWLKYo6j7RN02PPf4EcolKeq1Cn/jb38M1VSAsg55//iA9/OQ+igXDZAAAeDAQ3jTVMir0sb/5ALW2tVMjsCCvvfcVggIh+q+LSjFqOapl0zQ2PUKgTp6kuN6S1cttV6irwoey6NTww3/80TNWLHR81e1v77XlyKDiOBnLsmo/Tyl85/OnlFllNDbOBBzFqYec5rYtaF21aG5sLTLDcjSvG+JHHqGwJPD8c761rXDLEb+RPGXeGTtNaoBnkCBRM3oRAki6/QgRdf7qKtMK+7toc5hSowGKUJpiXggXPEMqjtGhRhg8FCvRzLkzVFffRAFZo1T9HGpbNJdqJXAVcIybrr2CVizhKaYRKCRAC7sa6OpNl9Kz2/bBiiWKRMLU0Zqi8ckcffXBxykI+Awfo3e/4y20cvkSOnb0tK+8F3YfpNfddAXFedopey8UMDsNaVY5/j4sjAqByIZHh6mcLfBogKAGFCGeqEMzg4okCJppe+FKPBZuWLZYE2WNp+RasmTrySSZn/vcV39izftLy09ViOdtkW66KRB4800d9bfdNn/u2986d9Xcpcm18Tgti8WkzmhUTQZDblDTIHtNFGQmYPgPtAEKkWHULp0/X0Ei5tW0Ap04MUrBcAyQVEaIQmhCWBI5pqu7SA62Q1kyFJRBWIpQ2IE1iwEKo3m+ZaJHp3dvp3wmxy0DzE1RC0hiZfA/QAQXoVbe4oNXAbNZI6Hz/C2c88LeIzja1yitXDqP/vHf7vWVywuHPv6//ic114UpGVPpiisupe3P76VAJOg/9uOK1QtmQwfXzQjAL8yaoAwkr1opQ+NAaL7RMaoDymtpakKMCCBCiHJNt9WJibGgImsh5BxF0xTv1Nkzxte+cr+ez5fNhQsXOidPnnxFpcyq/8cKrEEcGRlRZVmO257cgTCy3Lbt1UiES9E3SM9LIBjxhjYwIHSRY7Y/Q5GnieKS7NrgFd3diNmIyfl8kdrnpKmR9+iWkqQB0QTAMYqFEpLtRiobyB8QpKU2UY3jtRjxE7gpWghv8BK0qVwsUQB5hFf5BmO8btCl1W2nQRZn07y/+AjvGiyErZmVUgWMVWD5kWiYKgZ4i4124vjXXXsZgILpJ3U+LqhYlKhLwdpV2gsWz/nKL+z2FzyEi8+FYUi8pqYOeUkKqrRw4TyKhqJk4tr4DRHCE2uGDs4lwtGUOafPnFryyX/559U7tj23PBSLdcAT42ifytN3L1z2ZeUnvsTBPvtGiQBFtrqSuwg2sgLfL4b9tyFIxBn8+PgEwJ/byKtg+VkVpgFuMLmPRser/qPrA8F6hBzXT8Y1s4GGx3OkwzpDIZEiyWmqa07QXC1MKXcasfgUkneNGrx+SuOiQ46B8BQiEd4mIok3IFzVN9VTCOGns7sbuUinUCAO9DYJLwGvAJdgwzAABkA/KZ3J+x5jAMGtWbaI9h44QkEABAOsfdNlK2cRFkdRhCYFKGzZgvmkIGHz41ZNXtvO2uUwe6Fw7mAgQjykA2NLpmK04fIVFExEqLVjDqQBbwJK9ARZcBwPyEZRJ3PV2I4XnmtTQ+riWk1fEQ5qi66//rLWzZs3R3DJF9e5v7S8TCEXDpBaW3NBpLUGQbB5RS8/snghKmmVZDkm8wodHmy6EGM5pPDjVXjmuxYKAMK2UltrCFaPRGllYZUyxZLs0jK1NUWhHN54gChdbaNOJPWwlKdOoQHVzEWYqqNRsYt4UlUYv6WtEtmGSbUqUE0xT4P9Q5TN5qB4gxoVBEg3QsvqH6Olypep0euDMMBDEKr4eTRfvP9RCkfgaaJCSxe20qHj59EzDmkOxZCv2JP4KcP8zryluwccBEoKgM/wUAtr4GIy58K/4R/fQ3nHCvYcBX0OwMN4CIG9i3/jEQaTjQJxo701oYhqSwyiatVNc2F3z5xlohycd+7cyYalS1uDW7Zs8Z8m41dwofy4hwjj4+OqrusISW4n/l6CExbh4nNcuCAED/AB+2DYistwY/0BPnwW+VIuXKq9mabGi9QAD+B8oog8HAH+ITSRDiReAToo6xlKmQInRAoIw6gGFuoFwJbBmBGjFesYjgepI3SSb8+ieLDAZF09qWDPocZ65JsSTMwmqxqi4/pvUSm43F+HAvRH9z3wCGVmAGkdm373o3eA+EtULOF4XJsfXcCrvLjYzM6ZCCI8GlC8DYDh30th1+FQCaFzH1n4s8pBOMXxMkNvdG50ooD6AUoQAWZ9if8ViR9QwZH7gW99VayLVVVPVOLBUHBOsTCzSJa1JT09rZ2ZTDXZ2koqL233T71QXlTIRe/AK4TKkaGceXhfiL87INGk7fgrdAR2dd44ABLiPxEyeSQbHy8UwRml9tYAGow47ySRvG1UAk6BxjpSgQRdoE65RA2Rqs8nDG8ZXwZV2LTMQMKXIRB1uU8mTQgKnIcc8JF4KukLoWPRZbDwKBkw2O8+laNj/ZN0emCYjhw/R32DI3TfQ/9Bh0/wEzhEuvqKjRQPqH7dLEgThhGJxqFkeAX4h4b8wvrmR8OFAIOhKTSFRwLQJNYJDAjdm+0XGx+SOq+64hVWYDPU1BIlFVGBO8CbD6Cxvk50t0Znz52nqlmgZH2LEArG1EgsmpyYqnRMTvUv8mR1/smzvc2D6Wx4YmKCZf6iUl7qIewdCvJCDMrhoDgX33XCOurxHihbrgSIy2aCDopgyrgGOsKN9j/yBfBB9NpgWQhfEp92DhqUyRL4Af4SWSWD6pB9gKBxhRkogccuYIlCFu8hims/oMVVhDpcTHTZ46AMSCRbLNDcddfRjXfdRcuuvIx4gs+k3UClwOtoOB30V+DyMy9e2HeUDh4d8C1++ZJ51MlQdyJHR3rP4ncE4YBG7e1tdPL0ORoem6ZTZ/tpcHiCpjJpOtvXh1zCd+mZQKJd3FWEOD6Piy8xGKFt82YLYPYWwhJfMxjwcxUrjtXJCtULNj3x5PdJhQH1DwwLra0pCbYXkESlvlAc7zx/dnx+Mpps19NOPBqtcoJ/RYWIcGENCklBsFCIAM8QGhGSQoifMvAILo+OwzL9lqAByCS+InhbCk7squigEc+hUzKOfgbesgJK4pFXQh5AOFMa/XEoWXkaqKod56iwXG7CEK5To7L5RkoiRdXXduI8hAYonJlxQ8dcakSMtwAaeEEQrwk0qgANmkwl4TKS1QB9/4eP06mTQ+hQlebPidHGdYsAJKq4LlrIydmZFVohl/WvyaPANV7bjDCWyesIaQZiP5gPjh0Yz9D+E+fo4PF+Onqij2XjgwA2vFqlAoVVKRmJ0+QYQlalBmBhwfAQ6Nij0L7du/dRPZJ+XWM3ZFCmnq4uIRKp53kx4cHhUmM2M9hZqpQ6YjGtXtdBzmb14CvFVwiHq76+PimMgs9I5kIbvuanfUURUxVei8MPYuZz/DXVHmIw/sSx/jiRICGhOhW4KGClcAM8yIa1XUOuWfYH/KpIkp0K3JzjgDCEpH4DTudxpVl0ZjlrmHH4HIEXm3ZYl/nDK6x9Tqa8rnwWfuI7vzBgADpiSItQdu83HqECBOrCDK+74Xq6Yv45snSEuVjSf/hcOITcEgRhgudMTo7jO8O/HkNgvmI0GoElnyUtEKJkMvxi23gZhBac3UJ/tn4Oby6VChUqFMoUxMnF9DTyEHIL5yUOaZDL3oPbGILSyZPHafnyNVTDT83NKcGxHCUVDcRMGylBktrKerHhdVdfH+7q6mLE5V9/thZcKh6PM/iOIskhfwitQFF16HgACV3i5QD+Q5m4Nk61CElMuHjQjdfmOe5CeEsMiRGfxTwMAeQL15fEffhNpWYgHUkcQNzls2R0gO2WUyffCwFAgCA5aMvCdiiWvQIdqPK2Spw8ZxOqPRsTIFSBRkbO0bandxHwPn353ge5+WhLjm7YtJqWd4WoCcYoW7xymNHfLHFr75xDnqVD0CCg5uxekf6tXwiewyKvM+Q9UlaumM/S99EXL3JVQP64zAqMV+tDSLEYKcEQrlOFwoDklAv7vrCIgLwa6hJAa1Fqb26m1jlQrlkDD6sXovUtIrxSW79xbRLHN0eD4UZDU1jmysXkflEhIirXbFtIwBKa0MgG13Wi+J4XpUNUyBn8gjWzUHgZDcSIF3cEVsH2DTYeCiJ961nSwV4VnGUgnAT4DhwSqGEvA0R8nHSbd0ZAQU5hfsFJFfQSljeC89bDwxg4elSHcOUyPkbo4ueph4Hxe3c9Rff83cfowW9/H0iuQKfPD1IQ1s/IiMmfMfEwnd/7ZZquRSlkHKJA/j6qMx4Gw5+hFUt7IHAEXnhVGYiqXOMND4CIABge374PyTkM5Xi0ccMaKubyPlpjATMZnS3ouO8BaBcMaiYzQelClcrVIroSggRhpPwbvFwLKTQ6NEjzl4DboI5c+iEq1Epk5XYLl16yRKllByOrV6yvj9c1N6bHRxONjUFt0yaIA5HK/6e3t1eERWiuYMddT6iHUpKiKAVgFPjICgHm5wo5pvtegoIf2Wr8rfTMCbjKIFkITSbNx5WPUbEGJdVMhAEkeJA7F6y7at3s5wVRRs6AEAXhNPrI10FHYLkKNCWqz0P1HPoEajc5LkuUz43SZ//io3Ty4DGqS9RRz9x5gLi88wRbJjyI2TM4zL5znfT8yQz98KkR+vaz43TPIzZ96qEgafEElKtTPJHygcL27XtpOp2FIHkgcgC5YATQVab27jZAVt4sQaCZ6TRgO1py0WQvFF7ZxYuFosghdfVJam1r88e4GHlynzjFjo3MUEdHMyWjbbRzdx8tn1umIzu+RBWjKvSPZ6RQal4g1RBKmpbXaNt2suKIwWO1lI/x/OpisZgEtwm4lsU71CVRbQSiVqEK/M55A+7Nlsomwx7hK4XVxBpjptuMUAUMQDqOhusLYMK2S2HkF97RzYSlC855/Mb3HXCuPatU213qd4Sva7qtPlR1rSvxHV9ZIN6u8sgPt9L3v/YV0sDUY7GIv/nAOIRYKdk0Pp2jtetX04JF8/zR2nWrkjSvLYYwEiCjOA2QIFEopFK1WqMA8sNNN16GvMEgQ6Q9e47S9/7jWZoYR5LHfyIY+DU3XEuFLBAf2qHguFqlSjGQy4uFN52G6H1mz0/gS8biPnRWAHm5D36KRNdkoUIrVq2DfP6DLl9xhA71oueICO3tQJIxDbnEUo1qLtreNi9VM+3E1GRfIDAS4DRKvOeWaBiGBgtNiYo3F9dcDMF0QhMxCMYHggxzC7BUyQ9WKBe8xG8EvuXNAdjaJLBlQWyCMh4nxe4G4uLpTTwiGsdRYN3+HAd0TOLdd9hYWRlVYPgTqIE33+PhMYc0cQihLEb/8cCXyc7plEVjJL1KqgqsD2GnKx7lEMbmrF1MZwbPkx4UKNiUgKJ2UM+176RE91qa35ynSzZeSSvXbfS9zUSY4kHPFcvmAVm5ND6FZFytok1Ei5A3Lt90KcCGSw2xINqFUAoywvum1Cdnx9XYCPllACQ4ZmWW9CKcKWqYynzrFyGVd/jOF00aGT9HdQ3NdOZMiULJq6n3xGF/IDKZ4EdnZSCjLrReMRqbk+nRyexwQyw+PjIyxZvW2DzRQkyn02F4SBcqvAL540aEq7UQdSOyhcqPRCjCotMOQgqIFRNBmZEVSxZJkK3LQ+s4H9jI5Mjh6KiDmM9HIEHA8kSEJvIWwQoRuuAx7AkyYC4J/YCwCyF8VrSEcObvDIxwVKQffOVLZIpR/F6j44UsNbS0UXZ8gmo1ndpvuh3XVunQrl6yISwFiTnI+y8iMWtairpXdvlQ2M2PQYEMFsl/yCx7Oj+XN6aEqFKsUhBCB4XFpRRwFB6DCFFrSIS36RREDplB7rn2ijWzA6Yo7AGF7CTYObwKHIWHZdq659LE5CTF4jxi7dD4TIX+4wf3Uz5bpZ757bT/0EGSaidp8YrLAbVT1Nt7xAsHyFqxYs10Q2PdIRJiTx45duh5NRUepCyV/ZqgCJaeAGVwTsGLb7ICpMIDOMIYsBz87FsI77mBr+GWsHDAUUZfrmlBnBysXLKKcC14AE/B8SBMTsgS8dJnXMuZxvkT+I2RmQpL46EyHpNSKaD8hx8OGMzsBKfwtEaq5bOUm0xTA0Le+PAQ9Vx+FSW7O2nXMzvphecPIRED0SRCfijLjmUppMZh/eASCGd6vgBBp0hE0rZKBYoqAB0QooRcRsh0yYjkP8VuaGrcT8LBcNT3HN5WUFZlqkDx0Xhy1jvQJn7528+ivaZRpfPnBmhkaILODgCMICSybHjSJkN3mXfHCxg4ZoiqILXx+naazHjUd+4Y2qoC9aUAfgaFiYmisG//QVAYXYAy/OIrBEpAdf4bT12Znb7CL/4ZP1nQCiN2/oYVMLu7qQNGqpOMawXgIQqsPKFWkOB585ZJHDNBEqyMNz3zeMUxj6RKKYSFZrD43egWhI/v+Pq8pYVl3uCnFquSpompMuqqUr5coiCsLlAFNC2WaPLkCVLCKbr2DZvopus2QIhhmr9wLgggUefCBTQ8MkaNrc106NBRCJWH9/N+PSo+64iRgqwAeLh07NAJmklnIEgD7bHpyKFjND6OJA5hcr5DCMc7T8rgTXVmYS+brMd7fwAUjE/x80MZ6Bgkl3LIIxH+CybJ41gGnemD4CNN4EbT6IdFkfoFNDE9gs8I6/BcCab77tsGvJnJXi+hpiEGvjcyqxFfIfAM5uK8x5OJFz/RFzWz6TM/UFAxN4ohLm9yiVPY2tFCNc63ZtkiYB0IxlOjU5RAGhDkFM5u90mhAy6BrIA4hriM82QpD9dd7Z8nuQUocgRWxXwBocfJ4RydHwZJ58/0U10oQLYc9Dfqrwtwp4kagO0FoCsDlm5WbXr4wSfIgPAOwWOSjY2UGUpT9/xOGjg/hmg54A8aVtEO27Bo2w+fp/xMDkYCqweqc4DOwgHe6UGjof5hOnLw+KzyLIbjSBIQEwMRtn7/E4cGIKxKrUxVtCFfsani6iCegMYI2TwMNDoySXNa2+ENp6laKdPcBfMoEm4EdwPACAOp2szhPDeg9jitjSesmeJ2Kx5f5zQ0LOTu+QrxYBGOaEPdRGVUzou8dSgJgV3yJMTlEpNQNIo1zHfQ+EweYmA2yqzdtnXSyyaSYCcEDggK1+fxIN4ITFUAbcUw3g8iHyB/ABy4PILvKyGC49q5y751KfIoTU5P0HDfaWptqicBgrKQzMvlIgVR3+L1G6nv+FE0K0iZiTItWrOAXv/Gq6FageraUzQBuDmdyfrDK2NDQ7QgeGwW1SFd7Xl+H11+xWpA6AKQnEfZWoWmRsaRJ7I0NZOBsKLU1BSnfQdPQRkqSJ9FNYQiyIIFiD6zYsAxZNWfL4YqYYiej7bg/vgdsmHBwaCmZrJUqmQpDtYfDMUpk5lG8g+B28SQs6a8uvgRR5WP6e9/W6hy1ztbq40J3ezo6HDv3nI3w1rQ/2LRgWvqgIMFhC2+T8qKMcGgIXfJJ3ncMh54822FP6DoZRuISaAqWG26vBOdmL2Nqkkz6NQYhGHC4hch2SO/uCshYEZXEXgFKxSOhpjuUR6GZaBDLlXdJX68ryJ+M4zNT0+D1GWgcIFaUzF67J7Pkl0xoTii4/tOQHGjtPdwLwTLj6jQqW1hO4W1ITKHdtPSrgzidJTy6fOw/oO0cvVcGh1FmOKNMevq6fzZYUokGhE2ZVq+YgX1w0MKuRIYfQcNDY0hAjBb581quMOz/eU3flBAPFJHi5YvoHCymUJRwGKRwwIbGlE+XwEgMGj+vEXIl5zfov4mO3xvv1ipkByZ4xnu5WbZ+r0SRJxtab0hH6TTuiwP+OMXPCrCWwK68BIDymCFZOCaebwbsAjYOq/UZ3jKFs+ICtbMNUNJWgD8IqCSXfMorl0DC0BChRIsh+9XzPE7w7mDH1HBuMpFfuEtWXk8C7iMqSnUwFAXv6MmDajrTO9xf9PJ6akZqiGe1zU0UHdXB0iVThsWryAhHKIzJwfAtnXATd0fPnHgETYg7NjZMTKExTQ4XKQu8AO+V5LIHqX57VPUd3bU99pQNEoD5wYBGPLU0VkHLuTQs0/voPnz59HQ6CRlM8glMLLpLOwSv7HVs6QR5NhH0CGPoqkItbTUAxXyk14RAuExPKjCvdx/4AUyTBlKHaUc2DzPpGxqbcQleAhH85SA4kRjSb1YieVKwprpov3uXPOKv6vt3ZvlURlcYba4IOomlMD7NE7DyzN4R2Z1cTnfjP0D/UkEKEys2GX8p3Cy9/B6S8FEWyF24RR+AhoDOpEFoA15u3+ODGSjCCPwDAVWxlvNMmTmLvD2s3B5GWZPKXL0GSpmxnBdBDFY3aqNV1Fbz1yQzADJEPr5/iEoQKI1G9f6+H/xiiXU0N5MaixB4aBGowODpKV6oDCD+kcy1LW8g3bsbaNEip8CUUIIrNCCBS3UACENDY/DI00QyiV0+vRJ6uzopL7zo+AKvLHmDCA7FIC+cFsgG7gHzwDneQIi7dx+mAbODPuhjkM0q4xvohFyioE6Nlx2OS1atAoKqaDPHP15jzHyyiXTMky3/PTzO9OF0h3TluDlm8M8tRywFsK8qBCvXC5byBv84PoZiGkSEoaJiAZvjMBcHcfjJ27c7IQE/pMVYNQMUry9+F6D8HkCAFg6GifyduT2NNX0y3B2Fo1G4hMZ/vIgIo6VeJW//zBzqFygsPwsFJygUKSVIvEWam1poSs3XQMLnKZSFmGN5/sivCTDEWpobKKzff1UmMrRiUOnadXr1lDn4g4ahdUn63hn7lP01IEcRZFz9mw/QvVtDXTswGlyA2HqR7LPpCs0f24n9czroqY5cSrUapSor6dcoYRQM5+OHj9PV126gkZGoZRZnfiF9zAuA0UVyjO08fK1aKsGj8oghPKNCc4xDhWKeUrVJ8FfIQsYqw4IyFuyAzV5qqa4RqVsZHPTuRcOnp6cGj8/LdpGKRAIWCDovrVfVAg/pp6XGVWgpRmQxDFk3ynUUET+sxC6cDDQEi+EgTLYYtiN+Q5apYjK5A1o0HPgRbNEEDgFneiCW8Rnb/pIgHriHvKYr8DqyZ0hw1mKDkZwHOchToZXovMS4OEk+GaNupeuov3bn6bs5DgN9B+ndLpIgViMGqGQXc/so86ebn+78u75HTQ9OEUBWHVTcyM1QsCRnpvpure8C3lCIDu6kUb7hqilMYz2mbR08QIS4Ul8o5b3n+ebaeWyQZPgMWXdpN17DqNrMo0Mj/pPZ+D7G753wPp5aye+J2PrHo1MTtP58+NUKRfwO3sQhIj280Y47Nn5TJ7qEy1UQVj1yKBsftIbGOq3pvPZYr5QnkrF6seOHH1mJm1MVHjRz6wWLiiEXQVvLid2fE7jxTe6h1zHnoabVZAv4JW8n9TsEAI3kE+weYTXA6R1H8eVriHkVTQGChAP+bmDtzHnaUCOA3f1rkYFfHeN4SEcEIIQoGBJAFn0+n2fkoXD6CAipRSmpZffABbc4Y8pqUqY7vztP6ZKfsbfwzfV1kQnDh6hd//O22i6f4oGT03TxPkstQJpFUBiS3ndb0cGqMvW6hG2emC5JrhMGTyAKAlFTKfLCHkGFUsV6mrhDTkTZBYKtH7tYpK1IB06eZ42rF8GuM6WzzEClmlW0B9O/M10eOdeunQjbwA9Kw/2EFgect8kcqvm75pdNgtQu0lnBwc9L5CxO5cnKguuqp9efEtqqOdmebh2SSC9Y+RrOm9RfkEHCOIXClyGIpGIB8QlOJAmfgjimHjBpihCZJCjPCpG2Ie/IIfAi6iQRrjCZ1ns8pGQBQGLCkKT3YrQhBwBq+It9FgH+BLe4JsRzgGLxpeCCwVRHO+8KSqYCSxv3/Zd9Lrbb6f7P/sJWn3FFdTXe5ga2ubTwX3PQ1ESzQCUF8BJkk3NFG1MIi8UyYISZVWgWz54Cx176gCOA2IDVtdkjSbAjUygwbGxCWoADOU5VTOTOWprTVB9qsmfhyUAqgfgefy0f/8GHBQQDIUpmQjSvE70hc2f/wcEHwWc5ucKrVmzkvr69tP4ZJVSHQ1UFU0aLZ4lJzZMTYtlivWYFO4uUXSe6bWu1JzOFfW1RKcyFW/Wziox6YjlGadkNzQRjouVP2j9F/fuu1lG0Ons24tegrq9CiQ/ifc+pInTEPQw2sOPcDNhdDhm1iJ85o0QxLNHC5XZVUoiqIxRKflxller8U6gonQaELiC0JBGNDuHelwobh4UxlN0HuXL+ZYFrZAuahSON9D44AQtWrcBv0fgSDFasHQptbQ10vL1V6EBCsLYDF130wba88xemr+6h2woavW1q+k7//ow9XQHYEEqTY9PIn/VKCDDYDSZLtm4lMZnyqSFotSzqIvSeZt2HzxIrZ31FK9L0vDgGHIgb6IGxAZAkAAaO3DgOBBTDXmgCFY/QyVjhjoWtdBYbJCeLz5O1eVloivGaF/tAdo+/O90bOZ71LAoREIUsgACrVm8zaHh2ZZpegJYrygOI9Kfdky3LxQJTwZCRmV8bQtPT2DZ++VFhVwoXmtrqwnExVxkCGHkpOEJp2VZHIUjFOA3PHzIo9BUq1jA27BsaCmg8pbzECquxvero2Ge+m+DfyBMWHPhPSGc1YxD2nxyKXhQjpCB9t+E85i99wEgjJAAmNu9cCmpYY0SjF7gZVpIpbpU3N/UPxYLkwbYu3L5XCTWEi1DSLFh3W2tdf6ytM4mnRYFRxC2aqSAG+ngM9Wa4wu1e2EHdXQ3+5P1pqZzNDx0DmhrIcKQQUOnjtCGJXG6Zm2SLl0s0rtu7aQP3L6I/vi3r4NhzcBbaqjXoVh9FIAjQVkZkFyoAopDwSCvOhQfDKqzBggIzGtNePgFQcUVJdm0ySlAZKMyaacDsnIyEFaGCulabrzUYvKGaCz4i+UCfvhR4bDET+9JpSAFsjr7K9rqgEQbEbJWAsq2I9DEPddWMmOeGNfYCxyfXxiAswoCvANIGI/xGE4d/s6QxZNWfETGUPgAyOMlUAbUKiKk8S1akZcI8OCKR6WJU/TcE7to3YaVNDmepjrE9aN7dtOqS66gMvKHCqt9cm8/LbnsMsq28zQjtMrJ0vkn76euhQuojOR/aadK/7yzm3ribZQx0zQ8OUGrV3ZRDKinuzmB/KFRczJKXcgDPHjIm2EiiuE6DjyScyQ/m4qTIa7NuQGhlG/t8rQRHnJFB2l3/j+QH9KQnkS6qfs7n/KtBBseISEymJ6OvmmuoOrWyWPZwoHHjo4oknBUFIU9tuUdbuqsG3rfXfMLm5du5UXEP1shXKAUntureV4wOWJLc0OyuQatWwflL0WL2tD0WG7YUkMBgF3ELB6IC4Z2oxGXk4mO8QaTcCaEACRVt4UCAg9BpGE5c5A/HqGa/SYoiEdIAbDRYRkwS0AM7jvwJKmhRmquq0NYcwhwkPZtewrJupMyQF8N7d10/1MnaOXaZdSbkEkGNjGQaO3cOF2qnKJ5c1dQXWOMqtJSagD85Ye6MDK0/MSMfoOA+pPiYNEieI2IMOkPB0EKvCk//kD7+AYACCHCAMufFWMBnfmEl20dYflodjdV5Un/3nwh59BT39lJgE70rrtuhFP4qdKzPN3c88xIafL0yKigCL3lcvWAosiHAkrovGsnc3uW7jHobjbVl5dXVAgXKEWanJwM9Ne8ek0U5gqetwq4aDWYyGIQmzYz68bgoZoCs/JcUxAUzR/S4HEiV+LHIPXhj8XoNMijj6wuWhhMAp4hioP4HsRROUKefQV64dCRp79LlqtRHPieHzjJzzfMT2WQT5Yj9BhUzw80lhRqgOfYIFphhAmehKAbMAgFsRsxkydD8LbjfFePp3b6dTJhg4KZvPFNJH/mJb7z24VQyzfXmJHxlAEe1a6AgOp6iWVACoxCA0zWjRLjGR+sDJgDNFbaRbmaSA9+5jFKRHiZhUO3vmujJ4VU7p05MlktHnr0yLisuSfjSfHQjbdddsQNqOcHevvSw48+pW/dCq2/QvlZCuHfpN7p6YBVVesFQe8RBHu5ROqKXNpeFBakOaZtJFVFDAJpScw8guLz6Nj1OBc5BETflaKkSRZV4cZ8Fy6iTIFvNMPyDFKd02RYXQhdLoTHt5uqNDXeSx2dS8gDv2C4qyN0iMLsNBzXNSFOHisDKHCRNFUJhBTW7o8gz5JNFiCHH/7HH/jkjzjLn0lv6P4CzlJBRw4Zpr7TfXTTrW+gf/u3T0BBNr3+plvp61//DP3vuz9Nw8PncC7qgAIaW+fAe9hDmCrgWxxbRN/2zzxG3/33ZykQkonXTupVy7vqpoVOQ2dSDyhK4eEHjo0JeuW0WbGO3PGRy49ZYuC8okvpGerV7970yluRc3kR9v544edfMHu8/ZZb3JFdD5g1s1vvbFOrf/3+dxr7nz/urr/6WmhCUmynIBsQuypJgu01Qi0gJz4zHYZLg/gR3LkU9+/IxcIjFA4B1URdisTqKAYYGosrFIkGKRiNUF3zXJL4GYMABpIYACiYtXAHZEuGB7L9MKDgG0gScpbFN8Hwrb9JAPgAexXfFeT5X48++Rjl89O0Z+9O+sa37qPXXX8L/cEffRiJvkyZqTE6c+o4XXb5NbRzx2N0zZUbKZdL03t+48P+Jv88q5jBiQyjYKDi4bpDwyN09MQpak1NkhiaQ5/65GdIQw51zLJngxEEVcVWVLPS1dMNHucNHNl17oSmiofjKflYx9zWAVPwMgW3Rd+y6WvO3T9FGVx+qkK4sFKGhoa8UEOX++a73m4+9IkP1e78k/srYmVPrW884DQviZEanJSVYBxpoCbGg4IYjxSFulREiMXrKJX0KBztpoZU0F9qpqotAAEILIjTsGlYHaSLPAIJQqA80on+w7JZEBaga8WwoNSqLxQdENuwDcqXCrB6lX7w9Pdoxwt7ac2qpfT3//xxwO4itbfV0V/99V/RzTe/gb7y+X+D0hvRhijJToXWrd8Etp6k5cuX06LFy2jeIl6GnaYNG66iOS1t1D13HkISvE6RKKCpMJwIhSIx1GvT97d+E0qcQpsq1N14mLY/+3kamg7BWwzvvX/8Juf43vOIpEIJyX+yfUlTH3mBo33HBw4pSuBER7s61NzanZ1Vxt0vg7ivVH5qyPqxIjz4oCfufvBS9YoP/Ht0/RKxORJJzEXmWuKKIl7CXMnzmj0ejCI34HmyDHLPhovq2cS4DVwV1ID4xEPbPLW0WOYHbRl08tgknTydAcmq0MSEQaVyFTpCchUq9J2HNvqP9dv2whO0Yvl6+jwIY2tbF932pnfRZz7/D/Rnf/G/6KkfPEir1q6nifEpSiXi1NY1H8m26OuagQHysj9XOJms94c/QAORPwCpA0HWtR/WOIH4Xgav8z2OkSCgtKi49L0HvkX5Msis69Cli56nm28se//ji/Xu9dd22xFN1+/96mhet8RJAJXzb3j3NacqNe/kUw/tOG+43tSmlT3FpcmgsXnzq9va6dUqhOOzwLPr7rzzTqWxMRA2TbEejKRTkqQFoiguAuGbh27PAVSsBwCIAKOo8ACf3fPkLo7v+VyN3vHBvVAGKmZmDlTADD7VMEqltEYhTaR0KYlwxcuY+W6jQVu3rkMjmXQKCCcWTU+NUCKR8rmFg78NCLguWYdzeBBBAR+IIUchByF3kcNgWiZTt6mC8Aekg7AZ9u+d1Mq8oEijWFSleDwAEMIDow5eCJNwXJ5Z6d9ugDYf/sZfUypSYkrq1YfGvOtvtWxJRFJz9PKudFv6377dOpoeGzyniOrp299/zdlCjYaefPi5tGiblQ2pO60tW1795stsIK+qMJPnrYjmz59vxePTJVGsTqqqfAZfHwBfecEle+eQ8+yhgdq5M7ZjjXmek0cC5tnOlm3b/AQ5L5HkRxTx7EEoQ0KYguXfsXk7OIcCYUfIUc/RuoXn2Zy5Rlgxr11nIgmL5TXusOr2OQuQg5LUkGimpoZ51N4ylwAlIdAoqVoUSgkgwQMQVBwaHMrQwUPjVK7xtFSbYpEQ4r5Hjc0R6u6Iw9OilExoOJf5EK8bYanNyo3vpfuzMqFwIdjt5bITrl47a03lS1XwKF6eNfaDqc4z/cZNh9o7YztT8cQLgMwHXEE6o6jiZKYSLG1InfMfBf5qlcHlVSvkYoFiIK21dl3dfN4eJG2aUj+EfRQIctfxylM72oNzdwFUHsZBZwQ0Ggk+J8pSVZAcU0PeR2hDzgXNsgV6w83b6f5vrkMia0R4ClI2vYEO9Jn+Jv2zE63BXjLgK0jUbP2qDMYPzsM3BNgLoFJuEWn4XpMDVC27dP7clP/ktu8/eooiIRCnxUn8VqWmlAnP4n01VfgMo2+WEq7Lt2tBZmu4ro56ZfzN93tgLLBqCQjdc4JKoyUnX1+tKm/Nq2p0XPDUs8j0h5Na/S5XtHc0tjTuMh3vqCuJ/ch26ZbhycrBew7aSMFsWa+pvGaFcLkw7uW2trbq2ZYsgqs+JgjimYobPSA63vOSaG9Dj3ZCGYeQT05DgMM1V5gxyC0HAx6PT3MMcqrZes8ReMYqozJEcsTveNICPB1DzIB1yiJNTOqAxrOQnRXEL+R/nMGDgOTfjeQ7fPxgF02xqLkZoMEu0iVrmqm1Bcw8Bo9IIR/B20SPt6zhkQGe3FcCyDgzC629MsgrwAIuDm/2HBQRnQBX0WE/5UQqnimXyqNWZfpM1TAPjdRu2DlTm7NtfezY87jSgZbG1BlR0saiKbMw/miLzvmCm+s3+jWWX0ghXFgp7C1LaalVX7+oWio5mUXC3CGEohOGbOw7WN6xY3fl0885ordDkux9z5T+8YTkigMh2ZmybSsvAj7tOOAZmoJYApICYbjwbe/mq4peuZJCDTx1QaTx0ZrfNV65BL8geBt+Q7OhDA4roHpULhlULIDMGcgDhkb1jRotWZLCIfAmMqhma2QRcguNkybA4/gmqBAD856PK8NbPTaFkAP923BHQxREhFov7zr2FCD4QFdPT29ADR+Ix/MvFI2V20Ym3rrjdO0T+x6buvxE1O4f8hJKRhtsq269++RrDlE/Xn5hhVwsFxTjdHV1GZu6VpWLRWsmTOZA0Rs5kQoF9tbI2A6TfJZkEWzI3d3VGTwMsZ4hRRjyKDUZjZzK1sfKxbBXrC5betLY+p35liJqCGh8p1Z0+/pKPFAPy2W/AKOGh/AMQVYELyfgecDxeJjCMYka6vmhw6jdYkjtNw7/wzNEy+NZAZbX6NVc4A2gEVmUAQMLFvKSIYrBqu1KRcUbyCKbTYJUDYGNnPEE6YjsVndHtHPba5Xqs9PZ1PYrXvehvYFU9ERKCwzm06tmEvlV5d/sutvYunUru/EvrIiL5T+tkItlVjHX2FCMmUjky7psz7Sp1w4drTx9EtH5QMBOvoDWPjuvK/IcENN2TxJ3u17doVypqzdn58+tv+rQSO+ZeZOWkMpASgXHscu2Xq5lpoCLRccEa7YQSXi+GPTqOZIouvibo4zr8MxuV4Cf6YxgES5MnsXk1GzRAR6yZAlwzENmFwUDWaGGc8oIfAXHVTMItQiKzojsuecsr6eXKHfoy1sf2P23n/mD7YXSwLOWEH4uWnfpDkXJ7Lv9Nz7Wqya6BkuiPZ3pt0uD28i85pq77f+MR/x4edWw97UWdJqvLfb2bpFO0kl1VcefBWPVuujObYOJv/zXwRRsOyWLVl0i4qZ6OmPJud3R5NyeaGzu3GR0Tls8oqhCCAArqDu6NlWcUSSPdwhwZdH1pEAoLMFjAKc5qIGZwx14mANGgRc8BwEKOM6zgGMlUYM7uTw1ANHTsxThrKG7y2uik6t6lC0LUlvJkYPFkNCXs715OaJ09rP3fTUzk5/I/s/3/2k2qNYXRLVasmStJuUk85vf/CY/xfOX4g2vVH5lCrlYLigGr4PS+HiLYpqmGuI5Y5oYdl0x7Hli1CEzhlgeF1whjkgVQzpHKnbxHT9jxAhPFNMBVVE0z/W0gMyDMJ4qiTLzRShA5PTij+ryKIDgKqCkSPZISZ4kw1UEXRUHDNFuM0yK6Ah6FUGwS/ixqFfNYiQ+XXTt5oIDr4R2izi/9INn7q+cmZ6oXNIwX7/xxivNiQmy+CkLnDO5S37HfkXlV66Qi+VHiuFXrzQyEpNCIV1R1bBqmo7myF5AdoQgjD0EDhMGjopAWRFHtEKThakgSJeGM0MAvyFJkTTbcZDSLeQRRTAckfyNYSAqiTM2YKskDCCetYL1KFWgvCqIhgFvquHHKvhFWfGMslkVKlIsUHVNtxYQPL0qIaFXRPPRR//cKrYLzkno+cHND7ICOE/+ShVxsfyXKeSl5YJyuHAOYwWJrKBgMCgrSlWu1SwFDqE6sqtJtqsOZ0ZVGT6ieqImw0MATFX4gijJBsJTDSm+3n/uIagdICzfSiJSkSwcVzKDyhG95qw0RGjWksgMSAIvFTFEecasmlFLCSl2uBa2efbmzNIZdxNtYsEz0+GW/Zco4aXlv0UhP15eoiB+x+ug2OfFxMBoQNS0ojRQKIuaUsMrJGlGUDZlSwI0BZUEJA7xkmt+5mgQn/E3PteojgKIb7aWdww7bgetoGNFp9y4U3MNY66j67oLBbhr1/YjBG32PcCv/L/IC35W+bVQyCuVH1OS/5SdBmoQohQVZp+wc6H8lCfscOGn7JSo5F2w+ovC/rUR/iuVX1uF/KzyEmX9zPLrKvSfVf6PVMivY/lJI/nRn1u2/GjrjC0X3n+ibHnJLxc/v/S7n15+qtH9n2iQv47l/znJzyivEB0v/M0PjttMtG3b7N/Rs3jnJ8jNPkDOUyN4n0fbv/lNQSv2CmosJWQiUUENRoRCpSrwzjyLrn6rkOJRO8peWM/m/+GXFP6b/W7234vFc+Iw+gy5k+OeO6J7bqLmObWy175+jeedAqhHEcq85AqlJzf7XlrgoZ1It7xyDm3+scdxXSz/z6F+eplV8v9Py8ucgHccWbp09u+GBoGiUYGN3lNVQVAUwZMmBMqWxIx2RJQq3aKoLhIFWZ596ZnZdwHOIeJN5L14wqJRnBZPPfOI5IqOZIM9hQRJqjqOUCiWhILuChuuuZEa2tpAncK8k8mFYuF1cVMP/mT53/D6jdyxg15Z171wKO7JqYgTlkRXn5lxeGclL9XqerLlepbseqUpz+s/4ZVOHHOdvOqGAgHXCYVcOxJxu1//encqGHStfN5tb2z0+mo1bz47Vk+PR6VHPZpZOuss/iPTuPzImf7/6kj/1zvJy7MBHGErHAFOcBDRf20gKdBMrzgyHROUhctEJdQtSUpFFGumJKoayL0l8Ua4ouPKJNdkS/Z4qxFZcC3F9lRFFQMyebLiuCVZsPbJmrJEJKVJyo8cFwdOH5GrVVMORxt40zHFsRU51tgpx5qbpVgyIfpjpq5IhmNccAsFR8G3+D72zDhVB8+QXXSounMfSa3d1PKON1MtPe052bzr5MqOI6u21tJiy5rGc3Rs2zFtT/JsyXTd6R885kiZjBtUBNsUDdt/Bq0j2LpsWmIiYMWvf5Ot1LXaXiBgq3Uh27MVx1NNxzUNxzXGnbgx7Ao1yR2PKm5rSXV7Z8Kunst5pfFxb9NSONHFbDT7sGA2ov+rnef/Kif5kUO83Bli0+1iIFESlRKM05mWKq4oJWOyrFdMGH5cCXemFFERFIGfo+iJqu3FVRHxXfB0fgiGRpKrCraguq6sufAeQbI1wTE0fhpEYfqkWhwZV2dGxuVSVpc9KSBGmtulkBqQc9malGqfr3QuWaAEQgHZcwXZcXhSM49N8xoC0b8VbRtFcgSZjNPnKf3QQ9Rw9ZVU2t9LYjRG0ZVLSOBFs/hfCiY9OR7HJ1xFJduVJFsKaJYnSZZbMh1JUWzedUEwBDfz6KO2N3SOp2uYsm2biiKbpukYoioZAl6x6zcZSkO3adTKpmBbhpRImNqcOaZnmaYxfdx09UkrNzFsmYaOl2JLUoctS4Jt2EEngAtVElWnTiW3Mkju1m3b3KWN273eJeRtmX3evF/+b3Ge/2Od5CUZgt/5+WQ+ROqb3imGG7slVXelar4iW0pAUSVVcZ2qGpY1VfIsTfQcLVO2AnWdSwNKFNjDcYOuYAcFwcTLCHqiC3IhB2CMAcGVeJMbXhigIfTDYWqq57qqREF19PwJ9cwLP1BC/NRLm6RiWZOaOtaK8xauECPxoOiYuiRFoqIQDEkWryB1PBGQSFQdV7DSY0LxxFFSYz1UPnKKQpcsJnleDznnp0golsgNiCSHwqREQqhdIp4vjm7yfAxeGeUKkuzWXMfRIkEHjua6tusA67mebbhmseSqsuyU9x50akcP2pIqWvBM0/EcU1RVfoqqWbNrRvyKSw1t7npDUgOGGJB0Lx7ULcvUp06drZnj47pnVAAKBd1ybF0JBnTJnwMiGS55hqvXDC2kmxWzZJJdso48e9IuCpYtxkNuUSg6rf1Bz38U5JIlHm3hjMMLEv7PhGv/xzjJy5yCn5wIh+BHGk8Ui3CIUanqybIqKooiOfzIThi2FLBELwgVB5WAG5ZtKUxGJWTZFNaaukORVGvIkayw4MkhTxBCuDivsgx6rh7wvLIGMKSJ5KqiIPEzmBTPY2hV5V0xZc8LAfjrkmfoklM2xcmJGbGluUkMyfAp/OfY/C9vSwV+YtqCWJeACyIpOR4VH/0PoXLuDCVWrRIKu46RtmQhRTqb/Mm0/gy0RArOEfDn+PPmBDybjCe+8m5lkIEvBUnl3ZpV5JPZTUpFCU1C43njIBknupbnOZbhUc129cMn3Or+va6quo5h2I4YCNlyLIYPsm2Ill1/zVorvuRy3jzMLI+NG9XJaaNsGwZ4mG6kp2uuaeqOY1UVWarZpl0VFbki4+W4VtWo6RU1oFVNPV9Bo2pnDp7S9eqILmsAqp5kqmXXDjZb9pVzVzv7ab/bQJtdfhokK3ELoBr3zNfor3m5aHi/dmXWHHj7zi08iiQCOomDMzNiiEiuUl7WJI23jtUcmzRZEQJGtRzUTQfcWA2LAg8v2VHPM6JkU0QT3ZhXq0Z0JRWp71kYIlEOuZwl/J1LvIAnkea6gFcCiIHnAnbxjEcbgdNEAK4CGtmiZ+MqfhKqAIGZguzhcIf/50eTAnd4tsDLtnjutg3zFvQK6cd3kz2tU/XwEUHt6qT4O95BEm+IcmrI377UBMEJJuqRLRIAd/6UJViQP5WSJcD3qGliKk+8+2csEsDfHJB59iDe0WBeMgxf9KR4BNRIIrdUJAlRAAnGQ+og3m3eA+GxM2WveGCfx5uLw9g9SUR3kD4VV3LhzK62fL5LjZ2OV67xygTbtAy7ahq8Gs3i1aNONW/YhmUo0WhNr9ZqSiBQBUQr265bQWNKoueVLE0qSZZZGjy6s1wuFMouxSoezkRuqcWSLXq8JWmkmppMdIxX39gN6AHvr73pgtMwv/l1dZpfGyeZdQq/CNvgFFFkirpSSQo1NMhVa0YGWlIFtxqAGANACiHE2bAnuBHHNqMBTQOmoSisKyYJQszW9WhEVaOIwxHPNcIlXQ4Hu5cEQ6E4QIzOj+DgbXEV1AgiDksRYTeCBIvBJ7QDLxH8BMHbEVxbJ9nlbY6gW4uzA488sS75jr7sT0ZyRJN4W0OYH9X6j9P0ww9TfN1GEssVqmRzFF65gXgKTo3nA0SCFIzXkRDizAHHwHe8PxnvxMcbd3LG4GVX6RwvMRcplYjgGGQS1Ams5U8aZCfh49Bef5meynsPVw3UzxMMgfvwG1yXxIY68uCU7GzmZNYbf+QhUq0aooECQlP1BBtSFDVPWbmC4ADIQABkBmiJQG7OrLoV3XAVERcz0CSjZAM12paLzjqeCS9DXrJrsixXbceqBGSxkhmeLJVrYyWy5KIUaCsu3rCqUNIrRTIKxZH+wZItKpXM5ERFjUb0YLhOb3+J05ydmHAWtLR4vtMwPIM1/Lo4zX+rk1x0jK0EfaItbX19UjEclkgPKmJQB5FwA5anBsCgw/7qRVGIIdLFcFocZ8ZJ9BIIrjFPEOM4PQLbicB4w4IrBmVBCJLggEuIGuCKAm8AaXZ4Qjb8SBQRZcG7gW/gCCIgPhwMfNoWAKEQPA1S8TmISlTb8hdOiLy8UeRtJE24BhyFZ2/VZqh04jSV+06Td2qAwhvWU92b30LmRJr0ySxJ9TGQbjCAUISkaAhV89avMGT8h4qZfvuT8NkF1GicjFqF8lM54u2FBVHxt95KNSRxBpwB7QhpnOjgVBCCB9sVLIefIulfj/9jZ+I9ntWmJpLCvCUm5yXex4brgxPnLRr77oOkVafJMSB/1BNafynq5+WbAlVt0ytbBunIOQzf0GA4lOxZtarHkaRWrXhBMDJD1x1Pkx1XN22jWLJLk2mzmM0ablDV5666pFpfH6lOT4+Wxk5NlISQUog2N+fJ0PPxVLwguXYe2b5YTJ8pFqtj5UCouSLJXbqZy+mpxkazFshZcnbYCaY2ODMnT3r8JEK2kf9Oh/kvd5ILjsFP2hV6enrEGHiFaZpKznWVZLRJkwMg0ZYVloVQRFbleM0y46bjJhDsk7IsJGxXTAiCBecQYxaYCQw4DIPxHxDuShLP8lJcDveCLSHiQbe8cEgQEH1FaB2at4EhQCFF3nAJbsS2wC8YBOKov8aKC+/uxbv8MADi3V54wjEcC9FdIgUUWcJxvMuLDMNUAHHYAHkubIDpfrlKAS0EXgFAx1sS2CYqmjVY3hmSH9jHjuc5OmIor8B0qYpqlcYm0pASp/rHqH1+E5moNz2WpoRgURSUiLOObynIErzPGVrtOw2vzEcWIErFyU2lSOGJ7KJFFk/E5VWHft04hsfUdIuyjz5Gen8fhS67lBwVjgeVAH2hDRZVbN42FJmRMxrqkPk8tM+2ke103dMQJATT9Kq5vDc1PuVJQc2Twwm3fUG3I8iqfWrfXjuerLdMRTZkVakl6+LVwtR0pTA2UUTfi5Ii5qPhZD6Tn84nEnpONwr5eDRWyFZnCnWRpnLFdCuO1FxTQ4qhpC0r0txsjRiGm7w+527u5UGAV/9M1V9W+S9xkosZY8sWEnhX+lqtT+rvH1OMhgZ1XU+j9ugjXw3t2HU+0t7ZEwuqbuK2t789uf+FB1P9Q1LqHXfelpo3ty45cO5g/N4vPxrbeM0NEcEcDZ89nw30dDUFKpWKUj+nW7nmmisku5KT9uzeLSRbu8Qw3KRUqgip+oS/O3NbW6fAO/I7gE8Itv5qIdg62/7sciveAwSOYsKoTLAKPoa3xWaDhC36kdufzwpDhVnBzXgbPURakGvkoVlBwphknO8v4VJgXL5j8TV4DuessfkHXji+UnMo059HSpR5zizqRpbC9yJnKkR53jlaZqfF/7z7qMo8A43hvRMRBEBj8F4z0BeBwuinmBsjuzhCWtdycoJx1G2jVq4cWQft521jeeCZygZlTpyEsYOw8EJLBI6MC2dGpiqVqnAOnibKDub5W8LyRgCMTXmPXW6MnsnS2Lnz/p64qfZ2LxIP0uDJXr5z5Dmy6nV2dbu5mWknNz0J5CgjfUqW6ng6AK5e1Y1KrTRVllS7CChZIE3JBaNCVjeq2WgsmZWkRM6oxPOlaaNYLU6Uq16lGo0GDUMwzJ7moMUZhsn/xR3h/ischnX1Kyye8LGPkbB0KepZ0isF9KQclUy1kqdAoVIKxYJaFLE7bpl2UlGDdeFooK5SytdlcuVUJBpJlcvVxJw5zbGmhnDk/Ln+0DM7jgRWrlulZqamlUq1KAuiI548OSF2zV0gvvuO62jg1AHh05//Hr3urTcIJ154gZZdcgMNDxyg40dH6PJrr6e33Xk1ZUYH6V8//lVad9lVNNJ3kA6dmKYP/v6HqO/ELsrqEr3zPW+kicGTdO/nH6RVV/BzJrJkgkg3tHZQZqyfGtraac0VG0GMTJqZHvIXFPGG2rzrg8jjABLgjhKE7cGiLxR/uw+8z+5nyT7HRi5QIW9SdTgHR4NB4oX8RPwwNTZb3gTa318YJzIXYV7BmYsLb76A7OtfQ+INQWHITOq5TkXh/R+RK7kKOAAvH/DhGVi4/8xW1M7rPCW/TVwvqBYgJgKZX5dVKRFvj+ov1wEmAzwih3d+MpBBakWqTqdpenTE3y1p6crlNHLiLKWnh6m5o9lfw6nAcQq5gid5lmfWahSKRNxyseBqKhJ9SLXrm1JWku/HODWwlfNVQc+U0/lSUQ1H8pqoZUNRNStKZmZqws4EAi0ZyDQnifHC9FS+VMtPVcMNil6nOabestYn/7Mchh2G8QIL9pdfZqX+Sy2zWeNjH9sCAr5J3PSbXfLq+aATlqmpYS8ou2IUhDuuqlIKpLAeumlQNLkBkboeQaEOkSEBhBRzbTsiCgIIOuzRgSVIrqwGHElGCrAAnYogxflcWVBUQeDNgWBTVIMyORKzsgSc4u80iwjJ3eT9cxzTpopegbFE/KdV6IjS/KzJaq1ERsWkaF2CGpo0f7eNPbv6qGN+Nw0PjuA3nepSYcrlTLr2lqupqUml6eEhKkxkKRYK+nsse/ms/1j4wf4ztO6q6ymUSoC2wDBfojY2RPQPjiSShcieni6RlzYphMzB+8Xx77wZBpdZR9CpXCr68Ic3x4tGYv6ye/XCMxP4QUF+pmPr8OsBAOOM9+Lf/BPfxUd9DMcuqNvnM3gHR/M3XuVH1fNuJgw1VXz2v4dDzZnbiuP4vFmoF4OTRoPgWHxxhqic1Xj1ITIW8xe0Ht9wLcibyKg25F/I5EkvVTzbBLtERhs4ftqVzJobjMlOdnyKF4mawWAFBDRYrZS0cm5qsqhqcj4cjWWMqpu2bWPGtPSZQEjK1Cw3q8/AA9Ppki7rtVRdxFCNiDX3hhvs/mTS7e3t9X4VQ8uzUvulFM4a/1977wGt13VeB363/72+97+OB7yHDjYQ7GoQVShZjEeWTcUeO2MnjuPEnmRlTXGStWaNqMxaWeMkKxNPsjL2xGUcFceiRVmWRYoUKYENrCBBAnjoeL2/v/dbZ+/zAxIsW7Ec2Y6d+D5c/O2WU779fXufc+45j2pzc2r8k9HtxkzDCOx3/fgDsb1FSSLiZmzdLziOUzR1vRRFbgmmULIdawjEpmiaeg4VkbJsMwlW4IDaQCJGZqCpWcypLDQLcpwVw8U26I05mcfA8OhFYRhcxgtWycpiCw/fQbcAKNAPkQH6xCpEBeK8QIMhULLiHHpbT7jgBgwCld3ENesw0F67q4zGNHEuPSmKn8HAQRqazbrEAxg4RAifJuI6RHxNwZCz+SK8PiIJbQnpUn9MJ+7Oh3lvzABZ2eiIWfMlTv3T68sv/dtfk61KX1wkg61hOg0W6Kcy4o05674GY3WQhnTCkFtv3S/vvu8uyeez36pI1YxM2odr8t4eIgLLweQUCsgnTbvbhjjvddS8GT6uz7b0TDqvohDLpg/xnh0rSCKbUED3VNSJpBgzJK5TFw2iEF4UWPjKb1QdDJKh7q3qhqFKpQ6/ICr57VrkhT3pdPpR3PEjJD00IyPodRwfOtB14mY/jOx2qCVbgW7X4FArANw2BNU26ODW21/6+s7qa8/sLF29UNV7nUbou+09M0c6ga671Z0dv9IFhz1+XNExpOFGcr6v7UbZfh/bAByMGvF4F+BoWWbedIyOlogNp9Mf/7GjuZGMW4CpDsPUSjD+km1bJcMwhiEX81EUZB3HSPmBF7O5aJYfmBq4Be3eDwLNsNidDDjAwVoOp48bTIDI9YbYL0GuEwWgIhqNAtXHlhkUzYDanAHPrwIg96CMDbW6JY0l6HNRKq6O6SL1MEGFnQFwlDECaJy0iz6URkAaQ6YzEMG+lCxbOjAkF96dYLRIWgBbemzDD2Tp8lug2oNFeQcz5QCYVPTwyDb7RHhhXHfxak2SXR0iX5ftnYb863//W1KuNZAPtmKZkoKGMiwYGvJEdkVzZ0R0bFA7GJwH0eS5oYCRyk//5MfVLD19CHNF0wAG1bQMasU5bk+9fU6+9vQrsr1dF90xxYolcA+ACFSNEzHTAXgATczWZXbfpDz8Q8fl4ME9KFvV8g379mQkjTxdh8GNqMhXbsoZ3PT5xu83dtwMtK4lsGuJcE/P45JGnoS9CELFi5CGKD+cCxOZDPwCBKKRgDxMco7CNs6uo/SrjmaWv/iL/2p7be6VrerW2tbQUGFb4tlyLJ+tHfjgg43kxCyn8e51u10vHo8HxwEWJgX3HyTqP3P7PkCCUgU43ncTOIJ4FE9GYdKzzQycbGHXwYnhH/zEwVLa8kbC0C/B3kuWqXM9RS7nlwFHTlhGFIOotPC96bqebtlq7QYtCEON0/qRPrCplADRTOaVPgzJNuAt9SoowmlU5AEY/S5UDDw0gy1Thz96bU4XrvoUAhgO3tP0g+A8ALEOgzoKipbCd740QcPYOccpDKxEWuI5zkrKJlts1Nuc7QhwyMBTZ/BlG3y/B6+uBDEAyJmGNPB+w2/Kk5//rAICJ9SkTXElhVanJcXRGfnQD39STAdUEMZc2+pInD0FBKobyekz8zI5MQI6lwPABrrDMgAu3JMzumqWIc12KL//1ZPy6uunUB48lw7alzQo58/9zH8vEyMFRBxEPToJpOnUW2fk87/1NZybxA6DV1OP4EQAntMj5vN5qdXrAAJn+2NL2WBRND/oyO7ZIfnpv/nXpVgqKrCNJlWv0OCm37HdDBoFCm7qBeWCMuISWt1OXXy3I5vrG7KxvgbnoQk0CvyLpab30iGUUtl4NLFrd6SBUOhGHDxO80Dp+rhyJ/Tt1i//4/+t5nXXK3vvf2B7eN+uzVRmZBNOc9PStS1dt8u+6dcNz2jDvnqNRgNU7vsHyx/O7R+zoRB4jtrPnYPdDG/Zvaofa1bdVKvuZntdf6ja8kvVane0MDsydtuR/EjkeiVwgEIUhFkkM4VMI/cRWEsE5hsgaqgq1TjbHzwbuzHU9Fucn4xenDSGwpjeiB6PlcCpsM6cWZWJXSMyVCSPJhEDNUJFB4gwjVoVRoai1dswmlPiGKPQILPiJGNig14QDtU69AkiEdfYZL9CIsGJ7geOXgAk09uQoeT94gRpVGAZRvUyjGcvficokQ4kmlqYzace+00A6vm5UzL/5uvQMksyUhqF9wQlA3XaKW/JvoPH5Nb3vx95saXa8qS9tiF5LQOiN+hYtJFndiqyeNUfrk19QOes5gHFDZUoR/mcv7Yuv/YfvigRjJf56eI+9993i3zyY+9VZcNqevyr35DXXp9TUYMV5vdAH6GhfuCh98rddxyQGFvg4M04u27XM+SFl87I0yeeV61oNsqDk4pzipm/87M/Jrcd2Cs5Og3lNRBZVDrx7jogCA5GzBtOakCBlX9B3gKxUMb16rbUQVM3NjbZra+oIacjYORLpnPSajdlds+Y5LNg41ysw0rAMhz6Ou5+txe4Z+fOQfHX26DndcO2yo7tbIGVbODzOgpmHZfaAh3f6UZ+/dI7l1pvv/12b3t7m64oOHz4MGclI1D+RGD5dhPM97DdBBCDy+fbdi0Rj6JMLmEOD+XM8fFRZ/fUVGLvwdnk/gP7C/uTRXuvqfV324Y24djhMPa842gpJyZx29Ysx9YMUA09meBkAhpAEmmxuAF6wFYeVBRogWFDdHN6YwIElRCytwN59CFE4/GE5IpszYHBV7oSx/Fe74pa62BsfA8K3oZG4CyRs+DgMBTUWoGrbZGpoXLicQcGtgWasQKOHJM6vDuXJ6NGiYyCBPEZ6US2NNUd46jxvai4IUQwFAKAQePtIT09pI1UTZkH6MS5N16HRx+TrY0NGR8dAWBrMjQ0LFYmL7sOHkFeYPidORkPvgb+PwRDGVaRyIPRUBNQSKsNF0TlA6DUEio2qjxQI4GDyhtvcSEoAAwGyTWuk+mU3HPHIeTNliefeUmeP/k28gdfhKhA/ZbN5eV/+tkflYMz48qAaStIOl40AAPQ3z8lpaEJeQvez+IQTzuBiNeT+WtLcvstu2WEAoL1wIQhTQMgqwupqMDyYKIH0URdHX8cf4YI2GigznpIiy+NalXa7TrSkxInngWoOcuyAZ0Vg2Mp4ng+v2NqpuVQBOJKXHVDM1vtvrmxvgGLAfswtKTtxNOw/UzcsbOu52bOz82lv/nMM4knn3widv78nLmyvmB4/bbmxkOtkChIq9WKHn744ei55wYr4Xyv2/cEEoIDQog+xLh8+TKDfAyFk4J3y+N1FJ+nkJlZGPE+Iwz3o9xn4Sh390JzHP4AwjyCstQTOugxis/C5RQ7gc3D+dDnkD+j8FGRqgJUVGTh0zsNmikDqFmfq6DAc5qhK+XqSUQQaItwWHktrtbV7DZhQDEZKo3AbXpCdtastKTR6KGyA3hOgusVcXFczCpRoEigc5noUfB/W5wUufkW0gLPzTU5EDPMsCUJ1HiOtAeqALJQDfkwqRXw2gdYlEjH0czUtbdPSbtaV30zY+MAytamZDIZWQNgbrn7ASmOFZGGvqSCF2XM2oEGiEu1h+JDWqiXmBdcVgFD5Zz9Lrg+V1L2KbKhh+h5n3nuVbl4ZVkBit4dfkLuuecWuWXvpFy8tiqPf+VZFX3YEepBs8F/yM/8xA/BCDMoVbZKwZhRUcqgacYKmBEEfEy2yn3Z3twSAzYKHgyQN2W8lJBb903jeNqrQoOqItYSgTIAy2BXGoy2zSsjMwreQR+RgzSQy3QnpTQxKtnhIWg0S62ck0rDiNt9AD2NLIPycUECgwoIV1a2Ymi1ZksvV3YMQ2dLZ8wu71Sd3//K7yWeefap1Ntn3kpvbmykm61GKh5zErEYXK1tm/Vuz4iDrBw6dosc2X9E9u3bF+3duxfa/ricOHFCTdn7x21/LEi+M3ogtCXC0MnoejiE3yYgHXYjE3th6/twENfh3Y1yH696xpAvYRaFlYAvYQQ3IWwHNo//VcZVwfIe1wsaXpk1zvBP8bq8WJH1tTlU4Fvw+sMQnPA8oCRlVGIqPwuPOY7w3ZLNnaY0m1z5DfoCTifSz0E4r4L7j0oslZJE0pFUxgHtiUssPiV9Z1jaAJwO4JVQ6cNIRhbpSOG+fbcmfTstfRgiRbrtLwMQttRgrE1UWQ8Gwsm1+tAIFs5TDQGIDKrFzO3L2tUL4rW7iFxdRSeSyZT0+z2AwZFDt9wp+UwBFK0jWf+qWnDTiXpiyyXQkbOSwB4PL0rQXwOQuMCsIx4KhwBhEzHXAeYaWc+99BZA8hqARLMG1fNCOTA7JT/88HEUnyGf/52n1MpCjDr8zUU0OHrrfvnA8XuQSx9lS7czACKjEmsXJc6AAm+ekHqrJ5cuXUM0QRTib/gvhoh+F6KUWksG5ypQsNWL9abqkfsgoqiP2NSLcn6ACcoycDn35iAvXC11ZJST1QEgqbyKJEPFHI7lnM9cICKG9FjYB4CkI6qUG1q9saMZiDC4pp4tDpn1pmFvldecVDzOsQ5JROOkj71YyCby2Zxz25HD1l333ms4tqlxotW33npOjh3bA32Sjr7yla98T1FlUFrfZbsOEP3cuXPmzs5ODCaeisViRcNwJ/DbDPaDCH1H8Mr9AIqF302g7IaCSM/QrQMI7KxldepRyFW26MXovdT11X0GvBu/4EC8VYUeaq6M78rIgYN3SzL1YVndsGR9vY7KR2HbbDkCHdOek2LmgkxPFLBnJZcRtRinYx6D0d4HzwsjQUTpwQN7IZt5qQXwewuohueewHVi5mVQja+hIDYRNUyZNWZlppeUWJsL4JjStmekqeVBaxxkwsA9waORB3q7FgAGNSmuygcMAULb73alCj00NFLCKygGXHy335XixJg02CIFmmSEbRheA9cBBYQuGI0HUoxbyPN+qcuHgdiPipmdRgbjoEtc2xMeCsbT7HTlNz/7FfnyV58DFeVvg+bnY0cPyt/7Wz8iCRjflYVV2ao2VZM1IymjTCppyd3HDiOPPUQhdjhS31ALsI9jYOgEFyNE3+uivGFvOoAPA+fyKjT8+XnoCB95vF5n3BgxeO7Nm6pHpYmAIUVJsQfQMohaIFBwZOx0NUFvRWoVV9q1tlozTo2dw/25KDdQgIvjFecyDbwDhyf3+lxnSGkdLe44eiamGw998Kh1713vAf0yM6FmD+G4CUt3ZtrNxoGZ2ZEjI8NDR0wxD9YbnZkrV16buPXWW4ueN5Sq1WqqufELX/iCGtSqEv9dNpTMH71dP1EnvRoeHuYF00FgFJDGMWRmGr/P4Lu9KCS+cn180q4CKiYFaRmre2xLQdIhLxAbVNQgIlmo7Bhj3FWi/Hoh8HvSHPW7qgd8y1Ad4Wr4LpMCHULlnrtwRiZHLophxcFlwe9D8Gujggo5gcNhvvqQ0hzsJHPxxgs0CHYYgncG0eIVMfxRODeEc1zLZJt/lMF1ZnG/FOgSR8+KgPTKMOlOP5IWXnUUEwWsGZzF8dSHRVS6rVpsaEBsBmDaI4jgN08+B7BmpVKpyNTkpBKpmXRW1st1eeChH4CxI3qEG1Jde0sq1UB2qh3ZLPtyeuOw+PFbQDl8gKoNcMMZwHAs3N/1PPnyU8/JZ377SaniOk7cVv0cLKef/okfkQ+//05cFwZm2LK6VZO337mAdFIjgZ4iitFz/+BHj8OxIKUwYI8DOBEd2ROPwlURZ7D8KI3UVss3X7m6SFegnAx7/FMJUz784L2qcUHVF6vopnfcWE/fekV66P3VtfGRHYt+v6XSxDUqDAdxEpqQNsBhMOyPUmezKd8kzULacC7dqdrxsVKuomz6cJR1ef75k/Lrn/117Y3XX9FCd1OfnD6ol8s7pmPELS0eOWFgxDZX1+KzB6ZiV65sODG7b49P7NEbdVc7efJ52dxcCkdHU9HUlBaePr0UASzflXp9O4c3bTcDpFAoOPic8n2/gMyP4v0kXuHmhECZhDcZwWsen1PYVYysuqJv+qbmmBDjGrwBqAnHHlFs8sLs6Bo8aYfs4ztGEgKCTRj0btxY0PRCNJQIdESP2mLrt0pgJODhkTj2AQTncR0uf3IbjHTQIkbOTIBEOkQi9IfZT0gydgfOpbHTmCHOQd/YwegGd+I+UE14f/2minJwtUzRWuIY56Xl7ZYrelZ6NnUK0od0Q5Ch/uglCWjQIOYR6W6uLsqzKOxkKgMhb8rBO+6S8dlZSeayMOJQbBhHhHTu9ANZurAqRmVDou4rkotvS8c9IpvY80MZaUPQuR1ooWxCXnn9gsxdmFf9FI49GILi4v19d90td9+1T3ngJpeow7XzxSG5vLgpz37zJQCDUYIrnLpy4MCMfPyhd8GLa1IAvem0O0rXOE4MZcZmYX/QGMChK1ZMXnrjojz+5a+KEYfXR6QDqmQKWubRf/RTKrIwUrB+1E7Xh+KCDagivPHKslQJwMYy7zaq4nXb+ApOz3TVckrxJER7ZEq/i3ru0yEAMNTo0JfsSFXOktdAmfVB+ebOz8na2oq8/OJzsrm9IMPFYckPF1BhcdlZWoqGJ8aijc2dENn0zLjVSyUSLb/frt5z99GtWKK0Ag2zdHXh/KLXc1f6rrvhRVpF7+vN/li/35nreI8NRhxfz8C3tz8USZBJ5E5RLGNoaOgGQCjQoYYh0EWHBtH3oAwYPcbwexF7Br/H8QqfFRlNT9f7mqUl4ZlhtiqCoFzB3fEOoZZQUTf5VjkOCttgsxG9x6Dc4cFwJMDAIYO2UQJXTSNiVFGZbJECHvVJeHIuIIwKhgGDyECI4z64Z9DRJS1cVGwEZ+MK4Sau/w6uiorxd+O+UzBuBjucgERY+hyA/AZYxjCiERCBRGhRFsfEZIQJChalHV4BlRtWacU3Ko3K+6proDDBAQ/d+27Zd8+9su/22yULymXBENkoQZ8ARg7CE0qvC2+43RG3HYKu7RYjcadaKhBQkxgEK53GS6+elqeffQXRpqo6+NjUTHAcPLRPPvTg/bJnqiAQqNJuAzSINJks0goD30QkWVoCAJEkXQenx7VGR2BM2aTUai1orgiRYgPUrY8oVsexG/gemq7dk/nFNeg7RKKzV2R9dU3sGCIzW9xgoIcPzMpQISlrGzvS7oAmcSnbektqdXZ+sqWQZINFifomx0NelfZBuhn1vD6AqXmKgqk1wWBm1DvUTFy0gU3Zg7FpPNdE+mGauJayRqCFzfmvvf6WfPPZJ3DPVSkW8jIxUZJOD1Tw0nkpjea0vXv3aKXSfm1ldVHPOBbMSTORVqu8U7a3t9es+WtXUSyGDscbwbbx0g6ctBFkPSN0nFw4PT0dzc3N4YZ/cPsDIEEGVZKw83sHlZUAQHKgJiV8nkBhIHoIoog2iR1RJeRkUYwgVFKIGxFgoWsND94cXJnzFyiThZGQdCnKRT2CO6iYosIpg+kAJBq8txWVcTyXsILx4XdCKkbzguGGqHQT56sFdcykWPR8CNe+utpgVG8HFCmN74fA+wyDCSC3BvXQkzgKycW1KQ55BjUQ78NWqyiAoAkP4hoACLQJKzgCQDQCEMdk/bik/KK0SB6xK6DgdEYSfFBXUT3drGN8UFGGGeUt+DvKgDbAlTw6oFQbVzakD0ONx+LQTEhjclg2dnpy4oVX5eRrb8GIIegBOi4Dxmvdfd8x+fh7NBlOtsSITauhJARHD3qHEYYRmK1mvb4nXFqe/Q/MH704l7nfPT2FYwZp42M0nnqCEU4MkcJHJOHoAGoFLj1/CVSLfUc6XB4zxCh4792HJBZPgO5wMA/A7oZSgeaiQutChw2GxrBuSZEHDpn5J+D7oEda0Fedo416DQK+I6UhGHgd1BP6w+t2JAEq6Lrs7MUdkXbV3H+9MIm5crMjv/Grv4p6qqD+Hdmze6+U666sr12VA/tnZP/h2yUWSyONoo2U9mjr6wscqWEkYnEjnS0YdSj8eCzBQRG8ZNTuNQI4YS9pJvxCoeTv2bM/dO50wuOHj/8hMc9T1HYTQPS1tTXL8zwafgrUKI/fStjHueMm1B7DOCOH35PYYVWwZZyHAuKqForXk2FGKCSaObUCDUqHR+A3uBkKEN4V4UVNAo/PqnhUa0YM77l2jgVDgdfhso+4XYC4EMG4PYhd1x2CAA+kCW7d7bogvAjHfXhbeMkZ+3XJW1xNACIP17cBOl1/Asa8AKOA/ggQbQAiwpQD8yisYSvwajbuwfvT1/gQ6Bfhveexw0h9lqvF2VVlT8cQB96LDRD8FhnBK/LGDGIbAIMekJQP+UQJ02gITNYQh8S3Wz3QG10SXK4GIvn85SUI8q/Ks8+dlFarqQYxgg4gqhjyAw8dlx//5Efk9um25MJzkosuIU811SzcboK+wAgddoLC8Jo4d3LXuKQyKeWh8SMrBSK5J22UUzZbULqEAyfZf+SwXRjVzloh6Ai4xZUN6KhlieBkWG/M4v4Du2Ryckxdh+t1U8+1cS9GDHZkDiIHMz/IvyoCZFy9ZxpwDXaSssM3mU7KxPQu2dzYAEAAVIC6i3ywzHzfhTYZOFNeRL0yosMuFueXEZX5OAOE8P69cvHygmysXpM7bjkot956u6RTQ6ou11e2camKdsvRu5Esx+iHbbvT3Ek4jpFNJeNFHDKKCDhW2amNwR5L+/fvyU9Pz6bipbgzXh03+SjHpz71KT6dipsPtm+9uf7lDaEehwFDqOuISd4EvP9u/EaBvhvHMYoMowDgeiMeZ6FA+LSfsg+AWzZ7g/FFdFw6ODMzzJYLdQAKlCaqBvyhIEN4tAGAABb8pgMcXMaTXtCCIdpOS3z3ZYi7CdFjB1FQ7F2HifY24DnnAaAD8H4pybEFiH+IYNQUulZD+a6IF07gbmxahOHinqRGVDkGww7HfXHRxpCL1jBp9F6kiIZYiGps2g1CRCxqFoh8Jp8bvpYVuIYO0kI6yZYnWhOpocHOPV4M/yxUeKdekeWrF+Xy5Yuyut2SzXoknbInI7EcvN9+efGlU6AfENcUq3QWblOmJ9vysbsyMOK4Wowr6HkyPqzBi8PgAJ7NflYkvh86xpdEMifdDr6HaPeDmKTzObm6uCXPPPui6jkntydgpnaNyAc/8ADSM6BH2VxO6qBZHEnMUdQOjP/q8pa8eOKkRHYoVjyudELgd+VvfOJDoFq4Jxs7QFjqoGmMgAQIyyuXtGRmmuXMqgbokA/8x0pVdK3dqOBaLdR1D+Bvom5hH1ZcNU1nsmmxEaFQiuLE2DcC92oMmn9xAVwdOhBa8/nn35Ff/8z/KbsmJ2VteQNpjuTA7EHZffiA2P5l1NOCXLySlYnx/aqfrLLRQGReiaqVhbA0PObFE7nu3pl9jZbr7VR3KquB35vv9/vXhkvDCwknsbpW3dieLo2w37eXTCa9Rx55BBIZRsM88b/rAOHOJVxt/JgKDCMPhwrNEe6CDQAg2oyG9zh2FMYNq9OTUegzigAg+AaulIWz09ek7BoSd8jpYTgoJBacopvY2NpB8UrvopEoQXAq+hOSl7LDaRVerYBCS8FgcD6Od0EP2FcRciFhGDJuqKJEC4IvCc8Sw8WU0FMAZJBm3njfDkIE+05wc4BQLW4Gr65THBrw5vopZB6gCY4AIEmcw9GymzCE52E8R3HuFKjeNQkNF5WwH2nmUEYOMwTMkN41GEwjbgFQ9NhIF+iWaXTl6ltvyumXnpcWjFCHqOx0PfFhdFqmhMiYAkjgkUEtisWivHPmMgw9xlGxeI0jInLQJYDWbSI9G2JGMEjQS5ir6NACfthRXr+QSeJ+iK9pCP1eAcbyXrXSabPZkgLE7Ouvn5Mz586jrJAn0BMUBnh8Wh58372qWZkDL9kCR6fDiHHpyqq8ApqXSIKWBhyaDx0AZ/Xghx+UPaMpyUJzxEwbGmhg5IlEEhEJFAoUb+/0mIzhnix12gDrm9VNJsH6aNUq4nXgtEJQP1yTjxawrCwzJimUC0FKoHToBECrdRsgYS1eN0s++//kEy/Iied+FwCZl+FSXGZn92M/QoOCntqRzcu/I7cdQfQ2d8n5BUdWFxYh4uqRlShFIxO3h/VGzx0vpjsPvOd91e2av7m4uLCM8+Z77c7V0eHs4uTwzLqZ9CuQ323Qwj40uX9jJLEy3esg0RcWFqxcLhfrRJ2M1tNKoAuT8Kl78NtsqEW7dbZsiRRRDGmcTUVqAkS6AfHAgqFAXe7Ce8KYYvC8JjJALqMc67ciCW/FyAIfAY8cwcuxUwsuWIEm8DsACwoKIrQHr2mi0PzIlbjZwMFXUeQzMJQSxG8gBRvnMIzjkiB0KODBtZkdqiM2g6K2UVkkUjsQTq8ishyEoe4HgEmHEOVQHbwGVQZToJpCAWxWtk0kSweGSkoIb4fPFixElRYpFI5ZR9o7CV2W5t6Sl7/2VUQ1XZKFIjxnF2VgSBFejfRzZWVdNhqBtMIMftNlJJ6WQi4t5y/Ow1i4bjOH2g+ij2GA+3tt0ftN6K4lsQDSCMC2yd9DV2m1fgR95eySvnoEWJf77rtHZmbHlaNhU3AXEWJ9sy6nXn0T126qfNkwSvY7GAgxhUJB6g1oCjgZrtdMKqiiuY16BFBzxby8+wPvU9FxdyEhIfuAAFT+Y6tYo9lQo4uBX9m3e0JyoFGkzTe2ATxYFwAJoqlHXRL1aQhIH0FGh2MBAI5appIsgs31nFVM0wmS60CjQ7Ud+Xf/z2fk6ad/S/btGZODhw7L6NgUGEVHqtvr0mu8JAdnXBBsXV491ZR+l3VqSTI/IaPjt0e6YYWT46NBPzL7za2N5oGD+8pQg2srC8sL/V7jmm3a1zKZ+DJU4FZze7U+OZnpzs01vE8/+mnVjs5ZZwaWBfPtdDqm7/sxmEIaXjkP0lLCL2PI2Jge6SNAdx45SOFzDMlHPETWNBQvwMAi8SFyK6BbpC3cOXmBMiZSHdxAdV7ByMg1B/Rn8NsAOxDeJFgBB9ahFAEW8V/D91V4ao41ooGkpRcUAC5dMqRkMOZQ4+okOB73C2E8uraC+7woms+2diYXXp9NzFEGlQiA4PyINAv3Jb8lZ6YIZ8uYpcMoow18z3FejIRIJ7KpPDuOIJBwA4AG+YO49N2GnPrqb8sTX/gC8g39ZDjiQySnIHgJrDpid6eP6kinJTVUkFQWxenkpNHxxMoiwiUcacHDpvJpmd43q1Kxa9cYjFGTTMKUj9wl8tB9adk9MS57D79H9hy6RUbSTfnQXUUZKToysudeyeSGpVQakj0zk6r/g2Pa2LABe5cUDPHAgb0oZ2g5fM+y9uDFWRmMOBw9fGMoPZ9baXd7asTvhz76fjl052EYbIRICoMGqKhjYN7IvyG1alXRNTZ7sx9mGFQsgUhDx3JjI5XmZ6YpBHC5iC6NjP0gHFrDRgkLlMuOJfDK+f/YdI+dYQrnskFmcB226ok8+9TXAMQI+uMOyebhIPx1WV16BddclampuGyXRc6+U8c1SJ8NyRU8pKshw9muloMWs2PDsANNnGQ86ne9oDSU9Dljy06z2t2prndarVonn7S7Vq7kbq50vcXFxfDhUw9HHLpyQ6BwN7a2tijWoUWCAsx/QtOjPSjXvSitGYTkKRxTQgFzJds4vAa0iFIRyAdMCFfoeEhyD54QnhHKQVU6W1BIjxhFaHhKjOEfPRoHu+FFgUdt+D70qBlggBBxMRibj0rUbJgnmwi9Kio/Q/aKI1Bleh2R5izuMgPDB5BwZhiaSAvAyeZPeEHew2CzMypMVSGpEesBXo2VPmjhGlBC6hDL6KCiACSucsnDCWScyVY5xzgFT78j1fIheeJ3H5f2FsT00CjuJbIOrl0DnejTSOHJ0+kUImFX6pUd9fBWDRR05PA9ksyNyOr6lpTLg9X40yNFSWezUtnaklazKePg3H7Yk6Q0ZWtjS+z0lOy9+1bQIhO6DOUMPeZ3tsRqngfNiouROYTy08Vt92FECURLOBvVmBFKJpmGt2XHoQNHwp5u0MNmDTogJ70Om6A7KBsDBp6QBM5tc4h9zJQU3jcgpi1oBDvwJGUG0BBcrRqA5zwBOI4imSLcQNnNgm5BFKPMWFaMHnR8g1eOWm7Xy3AooJ6oH2qgGMCbBMXkc0CJTBb0EdQa6a3Uq/iNjg3RhGaC8zkSYKvWl//wa78quXwEzVVSmvTS+XOye/eYJFI5WVralI3lC2AbqzCmjpRGD8kI9my2KB40VbVWjqBBonR6zCsODXcbtW7Tddvb+w8fWHLdxPza2trlzY2FhV7UX+n3ojL4cPPuu6dAucTnqGGDK0zTFtgvkk6nTWRO9Y0gdZyupwgrGsbvReQYkYXNvWwXVaoKBEn1pCM/qmikDcS7GscckVFig1egUGYfrUFBhm/pzdjmTwNmPwjDPAuTrTWwZ1xARzgfPA8B56M6s6hJQnwf0+MwUlSG4mnwggCEG4yCbkHwRS2A8wWAroHblmD31DpIB3g7e5Z1gEHBBJ7MAIXSjdNID4+BvMI3BFCkJ+AP6Dtxf6ZWOTWey8oC5P2CPPHbz8sbL5yEUY1KpoDKBd3pdBri79TFAxj1ZEJa1R2AoCYju2dRSjCuFrypk5XRAwckPjaknkvv1nuyvbUjtfWKNCsN1Xo0PTomm1eXkDWWR0LywzSCuGxcWlINBMM5eGzqHtAdLbVLktlRScZtSUL/ZTLwxiaK3IxA91ISQSvVADZJwxjjKNsYyjAOTwqhDGsaTJ2Kc12ck58clTpEtIaIEYexs6mWTcI75aoa6pIkQBBlMtkMRHsVhg+HEbMgwj3l7MZHuYI44yz+aN3KAlCeKH8+K8/BjRGcnu9TuPel1fZQPi1pspUP5RsHaLttV9otggTAI1FhKESdse+kDe25RWfTa0Ls92X+2hWZmp4Q087L22fmpNbYRP2zhQ5RbWxS8kN3yGalLe+cn5P1tW3Zws4RcosLa9Hli+fgEXvu3n2Hupur5WYi4dczhVK102nzOZSG12l1YzHT3d7msywSsjn4WyDZ3t7WU6kUm3IJkgS8XAbimD3pRex4DbMIobRGB5ln2yGST4SoUsGmq5atDgyaEoMXQgkBSTBNUBQaKPACc8TG8IGow42/MDRD/wEIniRtPmtNms3mXlAYaA8b9Cpu0bhBh7TX1FAJPcqrlhZ6UY6E1QAgLdyHG4yoAqZGiUjVBOIVhh8YSVVxfByV4PJlCuDJIS2kAaR+BCt4u94F7TqnQMURwvAEuI/Ilbdfkv/4q/9essMTMjE9I42tNfXMCJ9/L0DscmRxVG9AKwTSQGZmb7tDxmagn3DtarUhQwcPSrrEyRJMqe/UpAIjOXbvbXLfB47K3r0TsnZ1RVY2yjCYlJAeVLZrwDm0kRlKbjgvG4vbUq1UpTCWU84FvFHRJc6XRQCzoxEZUsM7OMaJveipFEDPsmJZQvRXNmuyurgsS5euSBUAbUC4V3Yqcn7uPCJeGdEgoaI6G0nqrRZKS5diGo6JM7NA6PNhLpvUDGXSg7Hz2HTKkTFEwxv0iruqWQAEsJR+q6567Gnci0uLsrmxrjoWM7gXtV+n58kWIiv7esiKY6BtjCSoCpxP5qHLDpzI5cvnQE07iHA7smfPNABjyIXzbwJQKCNcJ5mxpDiyW+zUjJw9fwFpRlQLfYkB9ByQymget4xwJN/17z220X/+lYVOveE3NrcatbWl5UqjsloLgvUGstkFXYMlXwfJiZtAUiqVtFarRRu2wzCMBZrGTsIsfoQl4VXT09ihXjVIO52Ue+BomRckgj2oDVw6YiGzgJBjpUt4BL0xLsQT1Cv+I/3pouICLiiJ5JgwVt6crUY4QExw51h4Vna2FgCaUeWhLGoDfQLXQEgGZ/VAmchBNa2LwvoGUlKGUYCvkvsRwhDbvowDFOC90CqWfQqViMiBQEm1b3LmRTV+ixGOfRgU+7iHNoZrcUoeZhDQ3FmUbz7zlBy+9U5UmyfzVy6iYjdkcmQUt/Hk2uVryrvGUynJQhz7qKDFxXnZOHdWgp4r++59FyhVThLk34ioHI5O7fH22ctSh7heW9mRNqgHzaoFD7iyvCHj05PSgrD22rAc3HVk15Bsrm/KypUNyZfyELMABkfVIt0ujJDVwH/ceuwjMWJSq7Vl+dKyXDpzWdaW11V9ONAryKUaHJnLFSRJ+sR6gWF2EC0uX5yXs2cuwPj5dCSOSUI74LrsI/FQp3RQLF9GDhSWFHNJ7DniE2nhzv9YcChiej7oEVLctY1NabsBwMXHjn2pgVpWET26bMaGI5hAJA1Q92wFNUzQaeSLPfFcg3xtqyJPPfUE6r0jY6UpWVrckNW1KzjGwPWaqgFkdHwckXVMzr49B6cJGmlxEGwcdaqp8WYJUEfkO3jgzgnvfff5/UR8o331ykpNi7YqidiVHS2cr+phsdFoJzue1+lbVpYFH544fuLbIOFer9c5ItLEZiOScNkmdham8B0AglctiiPtNlJP0c4gwdEgpFwwWE0qPoeHIKOquqE5VPOvoJBxEGvvWxt9N0qVLSkAFT0jW3gMCk782chYo44C9cZhUFOSBj3guCPGLk6NQ3HK57dRTap1hYauaVOw+0mFj0gNfyDV6+Gar6Jw2fy4D+ftxRk0YqCSVExqOO9VhfQoGhp8h3yQfhnRlsTsr6vP21vwhDCSZmVLlq/OSYh6Hx3OyerqsgwPTcqtdx6VrZV5aXXbUsjn4GFt2fv+D8r4QYhf6JQOImRxbAJGDc8C0FmgMqsrWwqow8W8bMOTrsyvwGhzADl1WiDbUKIj4xNg/IhMO+ugdzkZ3zUBQ27J0rU1KUDAD+snkd8iKCfjJgM3R/FCFy5syVUYi+Z1ZXp2tyRTSfyuyTSu10c+Nta3UX66VBstePZt0MMmtEYMXjyOKNSRIUQuDje5dnlemqBXeVA0JBt5AQChdwh01jCp1EgxJ9kMojT1CCub0YRVjI2tixwFwPy0my1ouXUFUlI52oZlc76BthRxjVQaZIU3sflQHAk6ckSwAbxvnZ6TcuUqtFNWVhGJ+j61aAyg7cjExDjKbQgaJy0NeOlafQNnsuUMZJpTukKPxWM2jDoI42YzuGPfvDs95bV3jwWN/fuc8nCusx1E4Xa+dHf51ns+Vp+ZPtpJJIp9PvbbbDaj97///WJw5COAwjxp5XKZc/Dq/X6frV7sLyFBj+M1gdcE7hxHujkBIQcO0GT1UDM1Iwq0dmhICzvNn4KLekRRAV4Z3ylOzzLkR7gdhmUOtNLg9RwAhAUDpQCatQM68jpEHHuj0xKjgFG+D14lbOOaV2D0HIaBaMBBMNABYqwAEJuoRFAwRJWYCboE8PkRJJW7C7cbAW3BvQ0YIJGN6/HZ9yhkB940XnMqrWxmHXQaurhfCmLzEF5zUtu4Ao98XpaXViUFYRlPsrXHkOHhEjjvgly7dBUV10eJ2OKQejVqIvDKXXy3dm0ZlKYmW9We+PCQ84ubcunckrQ7odxxjAMaqWs80EpQJOx8QOzgbQdk360zsriyomhrgo/7btdBHSxQuDFErYoUjTMyAWrS9uBN9VFlvHOnL0kbFGp6zwgiz5hUqi3xwf8rW1XpgP/zycdCaUh2z8zCMUDgIzLkAdJMPivjk+NS3mlIpdKCwWVUZBiG8Rbx22tvvImILXBYaZT79UelUY6smjFEtTQEPOuV8IBPoQ9Un2gLBAif4iRLYGdhCKsh/ckOjUO05xWwM9BayVQWdcbpkqCtkGs2AdB7BTCai5cXoUPmEZ1Bo2yReq2DenLVYM2JiTHJF0qIjElQsS50TRmCnYua43wkxnGoKOuR626HjlH19k+nOqMThYbnN3YyTm9zbCzamJmNb1y+PLfT2LzciKfTHd8veLt2XQt+6qceDZVwZ3auRxPlyRqNBrW4jmjCCaQtggUGTqBwQFUMheGggGx4dBVEgAgkh/PIGhonhGYbPiMHKRdbt9gfolw1NkYcCnnV/Iqkc6pOGjPnyOE8DQbierfBCRhGcBz4NDwtB9lRd5CmmaxYFadQKdQWuB+BFwZ5iHs+AInfYOheCIoVQaDiXkgk7kGd8QL8C3i2BsCg8Nj+BoQifXz+5CIi1UvISgn0LIbfmC1ULviWg/3Nk8/IxYuXZQSg0EJXVpcWIEC70qxXQBkR2qEDxsd3wUu3VC8yArGa3X2nXhYLBqTBO+6/+y4pDg3JUKEIurakNNjyyqYsLe9IC5GGT+dtbuwIvBeiRVdRsMmpUUQGNnCA13cuilO7KrOJZZnOQqAmSog6EYDVlDMvfVOy/XfkvqMdseEwrlzdlFbdgoZpKmCMAgBsdt2G5rl07rIsL6+qfg8HZcN5vRotH3phDfkQgGVURYxr11ZQY6hH0MvbDu0DRQrl/KV5ZcRpPgKN8rFQKVMTQxLncy3qaFQB6oX2QCMljWXrIj06R3N7cBrDI2k5fNt+iWeyiCw1MRFphwBUzpmsnsblKCdlJ3Sw7LY15emnvymbq6eh3fZCrDtSLAxLu91GXqmfwGLgbMvUedWyGu4zQCqZiRmlMqnINJKRY414PT/dS+Zub5RGHi7HjNVNsbtrzeCnVrvB390Ym3yk3HF3NdfWLvVisZr3+sckOC7H1fB5BZKboomsra3xcVOt2+2qOwEgCigAiQN/HgMm+OguaSpbwhg6wEg0reaK5quWI7ZY4Uy4IlVoPADGjUOUF+eXDM0Mh6oFC0KFz5fwuGYllDiigwX64KDQYvEQUeEMrrIO4xxGZAhR4OSrHIDIKOKg0mAY9llUmI+CzeN6FPP4DTXNubbUNEGcKSvcDYPhkp5MD6gyQYDkq+croHlCOQjA4dpMO7xbzHgLAHkeiR2RV549gUo2JBm3ZGd7G54KoISR3Xb7PTI1vUfa7HwbKsK42zI9s1f1nHfqTcANNHEM+iY7LBfPL8vZc9dAGzqigS+Pwtv7QV96rTb0wposrFZlz+37ZPbQHllH/akWsEZX6tU2oo4m+V23y+J2SzqcRJsL/FhxOTMHcd9rym1HR6WZOyjnF8fl2vwwvMKQWIgyJq7h9n2BMFVPFiYhuln2rJs0KBjHbvGZjmqlrpqq6fGrMDY6kdn9M2r82PrKqnJQGVCq/bO7ZKtclmsLK9AhRXzvy96ZCdUyybpVURr1rDbQYQ36JYI3UK1bcIzsA+EICjBKOJptuTwH4OP4ITiPCFSL06aybGgmtA+Qaen2OTvMFyUGZ9l123Jg3yFEjJbE47YM54fUY78ck6bDmREsDU7JBGiRyvFe/T7XbLH9WNzqOXaitbGxUx0aim8V885qM3rvihfct6Zp9rbE/NpIcXd7aant2vaE//NHfl71tjMrCiTcbkQTDpXgcAUcoCGa8IXUi28AcUQQsEYYFoejQDEzeOq6j8vV6JR1SGtcV/UtsDKw0fgZCb5dgOq+MLrB7wyxkJ7gxVfA52q4KEQgDmMGKfQjGUYBw4gBCANfkK2y1QD+AwAAcWJLiFdExeeUYCYIIEERgU7gZNKCocEwFJPDSXAveC7LfAea45IYAa7NYRA8D+mj5zJBtSyjh++ZjmNS2yrL4oUXZCjXBmUJQAuGVG86owaNiYZ46x13ST43IpMAxNXLc7Jy9aoSnIwKfPT1nfllGdt3REZ375EyvuPQjzUAYX1pHclNyr3vvxPUw5B8Pi3ddgViOi0H77oFYNmSLMQ+px6lEBrKwOCqiBL9QE7PV+XgrQm563BR1tY78to7oCF1XcYggLc2q9B0bTiZhLRqLUkBCLum2OoXKQFeGimANSRhlGyk4CPLnkxNjeGYEqJEQhnzDikNQHLL/lnVFLyOKMfm2L3QRXwU+c2zczI5MSyH9uxiDaPcvw0QBRi+JTD6oJ1wHtV6HcyhD3DG1f3KVURHgCgE1aQbY8OGGsMF9qCG+PNb2MAO6N8zX38SbzuCUKCaug/ecgxnJFQ0qfE5FZ95TEsqE1d6j49OgwhFnMYNl4E/7LnJdKJTr9Zrrh9urWxUVr95cmOlkN69mitMbnieW/Z7ZjORqPeCIOG9/vrr0fHj70fwYG5uAsnN0WRpaQnozKrMgtIQKNwMzqgIu+Wz6owsAI5ukrkg6utNTmEOiyAHQw5VAeEY7DRbGDNeWXDKQ5DwwndT4jPsVBFBrBDh1soMTtYuAwjwRGYWvw+ijGoOIMXiZALGKnJ+EZGjiPcxGGQbhn0SoMKRQRHgaUvP34Xjx3EthHzoDDbKcG0PEszAxXmySz2eO+gsRPhg8plWRCT2ukuE+2hp6XOA4rUN6fdiqFBL0oUseG8L9CUFHdCCAF9EpTJPfXn55HOgDmPIHuf2Ern3/neByjSla8ZkZacLetHC/dhCh8gAerWG6JEuZqQ4koHxpCQNfp8fh+ZAIhcvL0ijCpWGYxE0AHyIa7svzWBSMrvulqMPPiQdc5c8/dySXL5wQXIjRfVM/+XzF1BSKGXonwCV0fcAeFdgUB2Ugw0wZyQHncGWHzadc+Z4fq63XNnaqUPUI5IgorIvht59/uqiem5lGFpmAWCPAVh7oYuoYc6fuyq7JkYkm0ugfgfOT/3PemdNohA4jH57p6zqjv0csRRqEk7CSmRlkbSz11Ydi8MjI+IkMgAiIwlBhuMQ8i9eXpW333kFeRcZGZtAfjzlLEc5XRPe84ZshaNqRbGrZuxauRVVautho9sMkG+33e911tY2a+12Y7vZrq1WG7UV3XCXD83k11KZ/E7VDeuO5oA5G94999zDebrgO9TUQ2r7Fki43QBKqVSS1dXVCCIelcQGLwUWMBkOdqc50R65zgdbSU2954d6OwRDRckQJKqMCAScx410S72DLfICpDh4x6tIcweF4XMFQsYIFxd38DVnPYwhVPIwDsXmXRZx/NswxiGgdBzYmUJBIjyz+TZMI2LsRUFxlRPSriqO78PY2OwHcAChjnURAHoZSRpBRaQBNhyngMpGgB50FHg6gRjZABKfjUjjF5H5C2cQHc4jDRx/tSiliYPy4z/7D+HRIpl767RqEaojxLeaNYk5tmxCJB971/shyu+Urz/1hBrFmymOSwPBt+NDU6HE+IBUt1kFIJF/eMoN6JItCPNpeOXLp6/ImdMXkEYIQBhncVdJZg/vAy0LJFPaA/rVkgO37UNUa8rbLyNPUUqKu++Syg44DCjkoSMHQLF6iMw1mQBw8vkkPD7E+vSwok9tRJIUqNNgYKmozkP2q1Bf5PE9AbG2tq6cmt/tCZgdnAquB8cwtXtG+KxKo1GTseGc7J7ZI6feeEOOHN6r6pgbK58Xpl7ksyN8jiTyu1Ipb8rOTlU2tivqQbHa1o50Wz0plzdkbKwkLjxtfpjR7rpJAiRsKb10dUXeeftl5SByxRKAVJAaqKzrNmR4dETqjTpAUVXN4HR3l65ci3aqa6FtclVwAzeXNohCLZGObcYS5koiay8NjWSX4sX4ynz5/FY3fLHaiZc7b69u9XurnwmOHPnkHwAIN+ToD28AAL9XAx4RURyEtbRlWQVkfHQw6NGY1sJoV6jx4SspVdwoX/P1lK2bMUOD2A8DUMQQacN1yDWVSMEFSfgBEIKOwr1ddyVom5KIQ8tYXBxsGQ6Zz3TRM1ngrgY8lyGI7jAGuENEET60pJ5aQ0WQKqhlClQP+eCaqnDVTk1CrPoKCkr8c76TqIbPhUFYp49gT2HI8LwEfKGSooSqaMME1YHY/8ZXT8rrJ3sqMoxOTioBG4PH48jfHmiQg+uuL0MzJWIyMT4BQToEkLxXtZadP/WCnLmwIG5iWNZyo+InU7Kzui1OJiEf++RDMgQR+9KTL8vLz72jJmvLcmUq/LHT78DRGXn3Dx+Xt587LW88c1ImSpPio97HwcOHYPBvvPQmaJkJipKD0fUknU7IxtoGPLMrbhsUBjRmN3RPrliQ+k4TesqUbVyXs6/snh5TLWYcOLG2BqMFdTywb7ckrBiiSRmGvIViAahhjGPDGRkdKyAadKQBgA0N5WR7Y02O7NsFcOySoVRMDu/fhzKlO7rhFzlmqyN+B1G0CSewtSa16o6ap2DPzD6p1rZBjS2AMiYXzq0BQBW55c7bZWRqD+o6idNRmwAto9lnP/N78uWv/Irs3j2kok0fduBkLNGtQLishoN89HzUQ9yMTBt3N4PQciBPwrAXal4r1IIq7G7LMk3oj3BJs/TFwA1W9DDc0OxEJWb2m2vNfv/Idsd75JHHYNJI/HdsfyRIuN0ACp8vgbCKNYNm0vZt9sCXYP7juBQf350CC5vc7sloOzILpgQZxIw4QoWNREDUQ1lwpmsaM+MPSxA7h4n0OyEqwZcEEMCeXAJiELF8cWyGXB+CfPC0XAgKBHkEI4ZzwE25OA6jkAnhyaZcA146irhmGSMWIMHhGNF5/DYJzLAzESBixDHqkHRlULkRXAf8ng9mcTABsEvQUB0Z+qBjDtBWTc7PPP4bsnRlVR744Eegc+Kig/++8MKz8oEP/ZD0vLZceesVqTU7ErOS8v6Pflxa3bK88PSTiAJZ+fBfe1ge/70n5OI60lMYl6t8LmTPpMzMTsnJV95CxNNlZDgPyuPJ+vymekIxPVQU2KoUR0u4HxwFUri2uCE5CHG33pBmrS1xDg5EmEsmi3L54jWIWI44MKTDSbuRlxFEEA5baEJXMFKMjmegBwSRmVPlxkClU2ALOZSZAao2rxoh4qkEoi/EPagQr7O2soYoX0HUi6mJLGIAGSe22N7clFwmLdVqRQ7MTsr9t+2SfQdnhJNqs7mX9at20LxWHdES9biydA06LJLS1LicvTQns3v3yhPf+KZMTMZlbGaXzCNCh6YvSYCGOrMftKTNEdAATN9rwoEiO71A+DDawBFyR1ZYcXC6NGw/9EI4zwBa0IXpdkFrGkEYVUCnN6B7V8Cql23DXOp022tOPLYVeVq13fXacc/pjbU2/O8GEG7qVt9tuwEUjusaGRlxfN+PG4aRdcNwCAF1FHCf9ENtaqOjTXqGOQYWPAyjZeknzShyYJd8vo1gwf2JGHh2GDo7sho78MiMrPD0nLtKt0J4HwhLeEUTIp1ezkrMAxAXJfDvQOqnEJRACwxUBJLN1gvyPfXMismJInZg6LchSXkcy1GnOwAHh5rBM7HzENnXAQSNT8Phgy6cixbA8qdxPgAKcJoaztNaiE6gmdAOml+Vx37l30k7MOWOe+6WQq4gy1cvSKXSkNvvOgauH8jipfMQtesysecgeHsOAjIJwb0Izw6NwDb/TEq+/NTLEtjg0LvSMn5kFhxVk1oF3g9cPA6OHplxefOZN0FjunL43oNiFCBut5ty6fQ5+cFbdyQ7fkB+92XES2gG+EgxuNBoMS/rK+uShOHwceAEqFJpvCCba1syOlSQLaSJjRrD4O6riF6FfEqymSzKpAfqCVq4vqGeCcnnC2pISBX3rpbLasb5NVx3eqogt8P4T5++rKYfZQTREJ30qAcdUgTdTEDTiBy9fbdMQJcMOkE95czYLEuw8jkQrirJB34XWldlrvqSGA4bdZNqGiZONURNRL1ixRnR+dRkG59hOHCEbJkzoa183tdArPJpRTgMFk9r5iUMg5+CIOR6rnrUdzSzDVDUwsjYDqJo3bKMlTDwliPDWsEdNszQ2IlCt96M3G4nN9U/MjcX/KcAwu0/CRJu14HCnZPTWaBcMQBFPdbrR36p72vja119Evx6ytb1cTijET0KC5rGjgpJAOc2Tkb6cASuBe+pVbbgxbsR6MJgKWZyczIyjnJVk6pBrHP0sI2QD1WOAgrASTnM5RwMeAWFe69oVk6Jelo/B9lxxnc2ZbD9ntM66+Ya/geNAXACBj7cx9C24HhOg8odwDXGADgWNisHKcT9dW0N3ByinaKfc201FuVX/uUvyrsf/LiMTpRUZ5WDSGPaORhAAMFblJWrZ+XihUvyoY/9sFy6fBEGNA7RfQmg2Sc7oBihEZNnXjmH94gid+wT5+AuVdFz71wWGx79yKFZKcNjv33idVw3LtPH9ikBv7m0JXLpefmRfVXp6mn50s5haW2CxlTbuMceafYa0vXbaqTD2soWBHla8sUsvK8BGpJVYFqcXwRNasJhmOLA++bTpqTgmUjT9s3ugZbzZDifBo4dBSJO+8ooxadKSVcd1JxNAY+ShGXilVQZ7hHemzsJFqM/ZzlRzeoAilrmgs4Q1+YDbhxLxs9lb1tO174hbtAka8ZvcHYwFoKJLZw+n7nH+VxGr99H2MP3FOYmwggHRoag1Hy8G/Ch3uFKsCT0ZNKBpTtuo9brbG/Vm5ur25VWrbPp9rw1sJBlpG+lmHXW9h6Z3koVc1UrGbRSNkQoLr92bCx4VD5N1v5dAcKNxv/HbjcBhfTL4DRDSGhC87xMXczieldGYpY2AVBPIO0TOHoUDgVRhe2okgokjMEY4V8Cs9uK9PqOr3ENQBMMiM2KHKiohi5AnLJFw4m3FdUSSGeKyr7LTiNUYJxgGHgT034dBl1FnL1fPINPEsORoCJh/cQNbosApqMa9TY8IKJKNAbwxeHxOKARv6JiQzbLoTL4PDrLid+zw5KtZEzX0tnn5eTTz8nQ7r2yd++saj6ev3hO4gDH7qlp6UGUvvXiC9Lr+XLk6N3w4CXZ3FiW5eVlOXj7ncoI3j5/Wc6vdCVbGJXZA5Myn0amExDL2x2xR/LSAW8fHx2Vl7/2rOyKX5APzRriIEIFSE2rgRLrVqSQCmVuLSen1sdlZHRaNVFz5G8ya0thJCuFQh65BUeHd0/G6eG54pQ9oKs0cXzmhBIcus95tVQHLvKIQlfVSvqr7qjEN0qCLho7y4Mz4iM8K1Co7/CR54bXP7My6GoGlJrf8/EE1AE+U/WRPlNC8oGtV9a/Jg1/HekDCzDIFriaXR3XpraMK6BUKlVQWuhQADRTSFxPC3IBNAVBHx8ROfhEnRkG3Y64b7280Fu7uNnqNau1eCK2rRvWhuM4qwDYKpK1qpn6ZlzscqPnNzTb7RTK0r/33olAHj0efi8A4fY9geTGhhQqsJyCDx+7HlXqfT3Z1OI5y3CLKCOQ/WgcR47Dt4zhdSTSAnzP1XHNJO4W31ntWJBYJgQ5DkfWYfUWYuuNfhVN8+D151HQ8GLGLIzbQgQI4DFhvKBHjn4RR6FAowOgE5yPnWbACsEdNHBu1QcyhajEsVwAFehThO8DsEA+fqtqJrokllxC3R/DdQq4z9v4Lo6kQ4DC47LcbNTsOy9+Wd589XW5496HJJaC8cK4lucXZGzPjPjttoxPTsirJ55CZU7IoTvukI31FSmCr++UayrI8am7rVZPnn1lTnnJj3zgfrnk1sTnstG9vkyMDkkumwQQWhxVqh5lLYHWJODJSTM4/ozP4MOLKIoxMDtqNxoyYUTpQU5OI2VjxaA6aVg0Yq7BoigpzJh0yIfxcliJDp7ERhSOiMbB/KcshddU0QL3wK94B2fCWWc4sBR/avEh3JuOTIEGOyP+AGK8DtMRqk5S9rSr9MJRcOYVHrXiXpaV4KzqOxGucaX1pN0M5cWnz8n61TVJJZE3RAsfTmJoyJb3PHwHdGc8YjSJ/B5kowaZ4aNU4u47p1d6F1652HaMsAZIlSM73PRdfz2dMNZGpnLrybSzAVlcXrxSrjW2622vwEc4x71TY6cC+TQSM8jy97QNSvVPsN0ACndqFZFhe9uMx2JOOeVEZhYxcEgzwhJY1SjKaww+eQQUqwRvXajXw2y3GqayCTOOcOmg4kzw14EMByoMklyxITP68D4ABSgSvT0f4vLYZIk/hx19EWgYCpOGwQpSzgAXYa45MZ16hgXeCgcqPsvvVcTAG/Zh6DAWVh7NDoIE4GrhRxpAHOYBsKKSOcv673/xV2VrpS4PPvQRqdTLEOOmuN22DI2PQaibUuvUcHoo8URRhsZKiG4xeHAUiQbPjUtznjEaDW035ANTEUANns4WMmRL9VPQmHmABYPmSlY0Yk5SDQeENHJYB1PPHelVgMDFmB8aP3Y1vEd9z+jJSxFIPJqlwmNU7tV7dtxxthbLiiENpDDQOf1QLZHHSOz2AylDb3GA6GuvviGJmCU/8FE4CCsO2rYia2urKFuBBmrJ2Pi4isbtTlv2HjwMemtLv9fBjQFECzoElIm9+2rKIuSFy2hshmtypfYSwOtLx9XkhSfPyta1HdSvJynQxV7bQ7mjjPte5Lsted/H74hGpoZCNlUhsvvQKq6hO93nX7rc3jhzpZ4wU2XN1LZcz9tIOuH68R+8dT05XNzqu94O0lMPelErNmz2tmXbnZuT4LFzj0V/UoBwG5T4f8bGKMCSP3HihP74448bQVCwJiYK8fGZ/cmDR49mYk5UsHUZ9v1+qV6uj6D+S14/Vcqmk0VL83PwShl4pASMNYYygL7STQBLR2FqBkrENsowrzlU8kF4/GHljejR2DuuIZYF0kUi7ochUYNw6EpSttoHpOyGUkqakmOfCvRLEB5FMouIEqAAAJhjXICh9BGtbkHESSKs41QaHOIae3qBHVQyKAK/gxfncArO38teaFJCAlANp8F3bVSkCyFs6XEAjS1zPJnUAIYaQWwCyOTeBCcbJzjUnM/9h+CZ9LQ0ZnIRjj6gx+e9KWI5Upj39+H9FRBo5AQDrkXw08jZqcY5hjnRGzyNNFstRIu+lIrDim41IbY/+7nPysQ4Z4AyZGV1WT0cNV6akMd/93H5hX/yC1Iq7ZIvf/krMjf3inz4wz8gX/ndJ6TTK8tP/vjPyWNf/E35xCcelttveQD3j0m1DqHP+YdjpECIICgL9WwOnQv+lBMCqSLd4juOZ+PQHw902YAjIUCbyN/pnW/IC994Xa6dnVdDZVARqtw814OzcVDEcC2WFXUa9fCuB/f6R26f9bww6keB0TEtv7Ww4NZee+pMRTf725GhbdqRs+kY3uZ9H92/lR3JlYNuWIeDbfd0rRdrJN1KvBDIcfmeqdUftSGV39+GutMepdv61Df1QuFx4/HHn7UeeugfOY/8Dw8nnvniP0t/6TNfy91y7wcKswfHh098+Usltzte+rG//2hp3/6R4Y608n54JmtKNxWa98Z6AfgJVCY0AcrV07kIhWWuakFU12x9j/JcTLADb83ZHjVjIOwo/llLGiIMx7fRu0fw5hweoIbN4xw26qIGlQHTq9JwVZmRqqj314uC5+CFVEPRCfzxF37HBgJaMn01wdrut1H5PAlGjZvRkDnahmOZyK8JMCKBdkMaxycqcXtcEbSCV8a56sEppJ8Pmm1sbkCD9WRkeELOnj2H9y3Z2d6SK1cvy/ve+6B86IMfkbXVJfnn/+L/kI997GG57Zbb5fOf+4w89OGPymOPfUEZ5Ic+/DF58IMflVqtIv/qX/0zOXz4sGSzoIA7mxDCffnggz8gqyvLctsdd8IZJKGnOlLZWr/e0sUH2TiHlytNRAg+wkCg8hmSZCqlwKecx3XQUttwEocuqOM3n35atrYWuNqu6kR0QBdrzYrkUo784Ecc2bvngvy/vzsjz7x2Xny9DseCyIP72BCyd75vOrKsyejl515DoYMLeLofGp47vivbfeDBI20fJ8BRVDXDKL/0zKXtlavLWwhWW9Ae21qklcemk7W73nu40XPNdkzMXtA1vD8NcNzYvm+Q3NgUWB4VbW7uC9qnPvWI0cufMv/Nz/20vV27I/Y//8t/mjTcVmb+rd8pnJ+7VHzPx/5G6eCdR0pm0CvBpw4ZVqwI487BjFOIJkl4Xwd0zNY1w9QQaMMI+oWDoJRdK4GJ9/yIMo1MGCC9Fy2OvfY0aFQkIgwFJ62UfSmDY4kJaptBmaGacSRYPry72hR9A2VDkOQTc40mjKURSL0BL9jog3L1ZafSk8pOVyrbTdkGBfs7P3e7TE4qmOBMcn5omXNvg8L4cisMNOi15N/8yr9D0hy559gDcvXSWfnEf/eQPH/iWVlcacojj/yYzOzZpYa4/NL/9YsyNT0jE1MluXhhXt7zwAfl1JvPy/rakuzbf5t84od/HMD15Y1Xv4loYsnQ8IiiojF6d3h1PsvP+bAYZdTYU+SDY8hIgcDXYeAWIqcpMXxHWqfmT0bk48hZApu/K73DCEHPooqP4GdjGZvR6VxQjtdtju9ZioyWrzz3vHRaZTUtK59N6XdxPG4duT15z52vynvfsyblRl7++efz0Wvn6mCkYXTgUDy6//h9iMVmUFvv+C88edolAex6XjtwvVYibdY+8LGjlXgxs+1yrLsf23r+qTd3GjvVHT0yq5alN3Rfa996e7pTfGC3a6/l/T9NcNzY/tRActMGTaHSBir2qP7ooyfMX/7lXwYVyzie14lDiKZ9LcrqgVbQdVMtUY3jh+ElhuBdizDgnB5KxtPNFC6U0KOA8+DYEpGoh6jJEIFmYNU4j24NH2jcg/IgPVH3R844WcHSUl9Wy57UYdz1Wqh6jiu1jtTrPoy/JzvVhrguzg+gCcD/OZcUxBEMZQA3Ni9wLig+tcg5hylYB9RMpB905Gf+7m75yPGC0gYKJGLhmkuqF3x8bBqX8OTzn/110AlXHrj/uLQ6VVld3ZSZvfsQSVwZHplUe7/XE64pyOdZSFWYNVJMmKBYkaOaUrn8QCqZUUNHVALU3cgXmVL4WtI0fo8SoQ5gBynHgXVaXPaOFmtIvdyQ/HAK4OEjrQON0uu5iHx9GR0vqJHOLEtSS86WopaWwx8BglsMgIO3A83E8uYeyqW5q/LSi0+pmVs4kySX0Q69tnS9bTk2ezb68PvqkeloUg30cLsZD23ND9Ix36dMj0y/9/LGWOfzX7Ra2+vdRi8Ia/FkVDYifefYA/u2x2ZGtl3fL+PoynNfeqOOCN8ElQPfbvVrZs+77eCI/8H8THjukcPRnyY4bmy0hD/LDVHlU1wlSzsn54z8Wt5MJFwb9hKLIj0B4Z2Gx8tCXObh7YvIXBGinEN6C7rmF3yjn9vur2di4VAqbaQSsNgYvB/IVmCh/kzsqKaI/S+sOnU/goSvDDZu25V/+ulX5eSFLioUxgTDV79SNxBHqHjdbMidty7K+oIjeroh776nLl94rCjveXdNRnMiv/Gl/UBbUWxOtgePq9ZDh7HwPpx58fhHM/JzP7MP14LR8Mb4a7R2pNooKy9MDcEhHoNmbl+J9XicS7fYOJLN1NerAFmgURMcpJKkjcpRs/0ORs+J9Zg16jKKbNPsQytZ4gZxFeU4IzxnbA8RQZYWG6qDcXY/0m0D6Lg2KRNHLDuINqpDETSJE8RR8XBGeTb1cpQD9RbT5VMPIW3UUQQcIxNzR9AiAQqM1CV8z9knl6++JZfO/KZ0G6ckndSjRByqrA+qFsGref3wEz+SCZ0kF5cBR0Z8gdLrVUKt83q51Npq39EIrGLt1In5yuWzlypOwizHbafcbfvl3fvi1WP3H6v3dbMZRmbn60+83gvWW258rOtvyXB4XJ4LP/2oqk6Wz58qOG5sf9YgUZvy+IONr6qvJZvNWo7TB2BCJ7I5WEtPwWQzWuDnkNl831gtnOp8rtBxs4U7kp/MF7WhLARuBqaQwu9sTo6hTGJRaFi6odp2OUqZ3YP4mQ/KG1rMMrR/+3+flMeebKPecWt4TXpE1cYfdmV0eFNiBqLNNgSmlhUdYODTX5HJyeDgmyGEb7/lotxxFMD5nX3g6hOoCJI5XB6vNKQ9B0Ue/d9vw3VgbPiehkPKpaIZjIytUwqasDE2MojP4elsfFBFoaKDAgE/45oK7XjPGSnZ38Apj7q9SGAw0ulwqH4MmiyQlflNWV7agYHG5OChGSkMxdWzJpzDiiv3kmKyJ10199K0kR7GBLXWIwQQrz+4GTttcTyiJ9+zSZf9FhEoLEdNK6AgT5zaiWPmBnRLoZfJZH5V7eKa0Rd/+wvQ0h0E4U4YuvNBMVUOLG/Dy2TEO3o06s3ujXph5CKsSWuhE2u8uHGk7hszVbCEiuNYlSvntyqnTp6pRoFVE81tBL7XKo44neMPHu33M44b2Ib3+OfeCRQwBq1U3P5MgHHzxpr6c92uA+b6fgqAyegDwPSsfj90wlCL27ae3Ix+P/Vi9Z3sfdm/nR3ThnOo1nwUBDk4RYAoyCGYZGCC6dAI4LdMRCUtFuqBA/uDdSHW66FpgWj//lcu6L/0K8t6oPM5PJhnEGiKGumeZnM4ix6TTncaxgEcAUiwS+IIBsCGAFAOP5I9u67IQ+9qyG8/MSn19ggMhx1mMHYYVKEUyP/yC/tl35QNIyJVQUpJdwAgFbFIz3A7guIGeAaPwNI7I9pBP/AZCPZas1BUvwNoUbfvgbKoXhFQngCUKJLt9TpoGSih35EUeL+ueTK7d1gsezDOTekiXJ+9Fp4fAzDYIYvIQ2tmBGC0wrVCvyu2vgOdlEVeC4givC+H6MQkBNh5OGUbW664DQCtKBY8kOK3+BU5QUGizPAShD4K/7WTL/rL1874iEZeJpXut5oL3YncqU6zudF+4K5E4/BtWiMMvZolnRpkZm2hU6i+Vn1XzQvz9VDT692W3vrSb329nSs63U7f6Scahtc0Vr0f+skHw/y1qqJTnwadQkH9mQPj5m2Q+/9C200Rhj5NY4RJJpNGPN6zFnr/0T7dXondm/0fY0NRNokqQgQJM22RTARNA7merXubOeApQ5hBl/D31Kb7cupqezN+MPWhRNHJOQsXt5x/+E/etFph3ITTM+D5uJKAHs+c137ooWvaiW9Oa8s7tw36ZujyYUgwI6QNpo6qYMdZ3FlWgOj4EzCyGLwuRTDMF946jLry839/Rt73Ls7SQgOjAL7uuRmxCAoCjpqAl+dnGiUiCGkNBTNpH38j/aGOqtfqOMaE4UNzWIa06h149UhicewOZ5fkLI1MLEFBi8W1YNCcscYP2fEHsAYOrl3FZVeQ5j3iSZxHDZqgvY4YnJ/MguCXNL7FZaBRrKgc2dY5gGW3dMMpJFWlnTwOQADRhWDEB7wNAxQLEeODQiKGhC4S37907nzv3Fsvd2KJeKdWqzR3lVab0nqhHtrZmm8dqN334N+tB3qu1pU3G57/W43D+WutHTfdfqf23p7ujPUAIfeZr5zzlioXgm5hIijNlaLHuLAOIfHnDIybt/+iILl5Qz2otDwqj2rH5bh+XNLawkLRSCTaoNJJs9cL7NCpxeY6vxHbbI8l3j30UPJ879dSjd7+9Luyn0zbYZRBHWaW5fcy7zQvZG5zfjIz6Yyl+/VO8h/8wkvJq2vQM5xYTww78gMQlsBMJubNn/jRNePE14f0uav7GFRgcY4OM4Bp0Gm24BTrMjaxpPU7MdksHwb7YDMoIKs6Nw2t63bkkz82Lj/x18cVkEj2BrPMD6gXnTCjyw1vPHgFOMj9YXI8gJGHVaGiC6IMB/D0IarXlssyOTkqTmwAOq45b+uD+a4Uo6RLBzjYLEuK5AVcPoLN0+xoZQqoGdhPw05LSjdGBgIXafIh6aGLAhPhgJQPsYOBD8IrgrYOTSh2QxaxN8O+Nht4Wso3goBDDF3fiFwE0z4DHqJ5BzdvJ8xr7Z2K1/zqV19qQrc1hgpOo1b5at2xJxvt1nDj1qOHm5MHjrXtWAbE0e0tNl/pNaIVN2l5fjs57Lvl9WB/cyw6cULU5AtIKLf/YsC4eRvU3F/A7TpobqSPI5F1RBl9IfH/mQtwrA8Vf9zadp903qqcdQ6l/3ZsyhxLmJEkFuV3UmfbC+n3xP9eJmuk06HvZf7Fv3g9/eTzzZRmWynRwoSl2XE38OJB6DlR0HOc2Lb9N39i3XrnVNY6eyll/ujHGuZTJ2zDTnWNQqqmv3HmNj2UYV3XONswNTLSBrjAs2qe62m3HDXlF/7XQ1rMhsGCkTPKIIioSAINg7jCVzY904CpP663QmHjMar/B1ZNz81d4QhZZ6TgZ/I/WosufYlZoHG4Bp/zH9yDIv76Sey88ziPeVIpB36jVA4ugyjLqyApiAwefH/ghY59OTTNWtiLjiLIpgFxPzBCzTcMKnjD08CNXL3tIkD3oe/6W7VO92snfr97ZDbTufNAvhWaU+0gGm4inDQNaTR7/aB54ukXW+XKSsuIOu33vvfdneL47m4YS/SCngdQua7VHvaTyW3/9fZ2eG77XMjmWuYWzpFe6S8EKL5zu2GEf+G366C5HmkEkeavaZcRPBrrnzNON5aNyeT9lmm3rdX2nDNmv8+5LfneOIo/AQ2b+J3PzyX/9X9YS2qmmYCJcALbZBRwmqQgDptOgEfEfK+H46NYpLuO61WcpJWF7k3ZcVut1GzFrL6ZTlrmUDFhlkYS5lDBMopDCSNfiOtWUtOzBTAQG2RLs8B8ABQOUyUhAS4C+GE1Zgp2f31BT9gfIwD7K0xECfZBIL6wcQFv2ANP0KiIwX4gYgB/KoroPUgzwsUGohAxQJKiwA81zYss3Y90zvMfxBAswc2gpg2pAtlG6Gu5QIv0AGDxcbzve2XECsc3EilP1w2PA+GguvtAfd+2zvcjcXpBsL9r6Es9x9rofO7xd7onX3+tky/l2g2/23Z86fzjv/eP21ZitAPItUHMupYW9t48/VJvesRxk2P73U7f8M2E6Wd71eBboECkYD1++tE/f23xn7v9pQHJd243QIMNr49pJ2RYG5ZtPblwtx6LxQzH6ZgdwzEtw7LeefmS/Su/+badiBWcQkp38qWEM1JKxEqFZGy4EItl8k4sHjdjjqNjN+K2bcY0Q4/B3LBHDl4RcXQnFLzyoQcuiwXeBUO28ZsV+K651dwxoWJh1lAxFBsIA3DnsPLAANExLDtGvoMdPtqAMkAkGfRBsIce3h7vB0NvBlSJVI19G2ySJR3CN3iPnaBQLQ/w+WqYM9ur3EALjEDXVoG8Hi4zgwMdQNTzDSn7mmZ5oV/EQaGLa7o6JzFyV/pRMNQ3zFTftC/2dT3o+eGRHkDZ08XtergQbtgzApt9fb1av9v73GO/2vOjHQjyoG/77f7f+ol/4BaH9+Lgruf0Hb+ZaPoFrxM2Gpmg1+tF165dC8EAIkWfmIW/JKD4zu0vLUj+qO0PAufGfk5fWEjqtm1zhx5uGW3dMsxu3zRNC9LANz0PWDICy9fxGoQ2GImth5xGSbehix14fryP+HAo50nGLg5oE9/bIAh2oLl2uVG2wEtMGDnJk4lYwRBgIbZYNu6Ec3Av3UAS2R4AHCgyBVvvAEcIatf7P6giVBQBbmhRAJ06kr8QIgbIngnOSBQFmoUQAnUAAgUkejqoEsIIPtsAyPXwoomra6YLge1CdfQRMfpQL31XC/qhF7jwJq6pmf1ArdwjLrii2tm7wXhjmIbn+Z5/6tKy/9Izv+m3ukuBYXvBVh3c6uJO+PM//1PhI48cB1iPM7k3dpWHG+//sm83jOq/2u07gHPjFfsp7DHtBoBgx7ph1LFbsGXL6HR6CAucGMYwPLAG3TVg5IHpYzcCHoQIwmEzgW6Fmms2uzWz5raMuOWYHLMK8zABJBxnWLi0Ce8PoAwm9MMlNTb1inQk5fRhso50hRNkDv4YNfjHjQ8kqS1AUDIQXQILlGoz1C3IAXeSLUs+AoQX6Qkv1EwfwQq0yvV1vIJn+ciMD1Hvgf4h6YFnGG96QZjw/eCQ77dbvpFK+rZjBz7+YgGUGqSal/ZCN3DDvJ8PXdcN2+12yMjAaT+3t7cjRgcm6dFHH70BiP8qwPDdthuG89/cdhN4uN14f9PrAESXESysRQsUCTHCsgCmGmyck1qaegucTNc6ut6BUtArerUKek/ZDjz5ho//EVV0AM2DfQJZtjgauA98LKdBwGa3ha82/mu3uRydJR7++HpjGww7cdW3HLJMpFHeMwMG1IlldSFv2kHYzeODCTljgyO2QRSvAYdZ7LtCP0yESfzip31l/Dk/F3qeh1AURHiNAISIIDh2rAlj375u8I/cMPxvAeC/djB8t+1mQ/mr7Tu27wASt5tAxO0EXtPq/TkOADhHO15Sny0rDrA42G2EDlMrYzf0mvrNqJqD8wvq37e2yvXXP/zdt78JOGM4tkJ4JgrDLPYioFLCPjB4/kaj5ysNn6/fNv5H+FF9d9Or2v5bBcD3sg0q66+273v7IwB1Y/vzKOM/0sD/yvD/NDaR/x+gMG30BPhXCAAAAABJRU5ErkJggg=="/>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8" name="Kuva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825" y="2195785"/>
            <a:ext cx="2664296" cy="1768888"/>
          </a:xfrm>
          <a:prstGeom prst="ellipse">
            <a:avLst/>
          </a:prstGeom>
          <a:ln>
            <a:noFill/>
          </a:ln>
          <a:effectLst>
            <a:softEdge rad="112500"/>
          </a:effectLst>
        </p:spPr>
      </p:pic>
    </p:spTree>
    <p:extLst>
      <p:ext uri="{BB962C8B-B14F-4D97-AF65-F5344CB8AC3E}">
        <p14:creationId xmlns:p14="http://schemas.microsoft.com/office/powerpoint/2010/main" val="3894287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7063" y="128945"/>
            <a:ext cx="10515600" cy="1325563"/>
          </a:xfrm>
        </p:spPr>
        <p:txBody>
          <a:bodyPr/>
          <a:lstStyle/>
          <a:p>
            <a:r>
              <a:rPr lang="fi-FI" b="1">
                <a:solidFill>
                  <a:schemeClr val="accent1"/>
                </a:solidFill>
              </a:rPr>
              <a:t>Valmentaja-ja ohjaajakoulutus (VOK), 1 taso</a:t>
            </a:r>
          </a:p>
        </p:txBody>
      </p:sp>
      <p:sp>
        <p:nvSpPr>
          <p:cNvPr id="3" name="Sisällön paikkamerkki 2"/>
          <p:cNvSpPr>
            <a:spLocks noGrp="1"/>
          </p:cNvSpPr>
          <p:nvPr>
            <p:ph idx="1"/>
          </p:nvPr>
        </p:nvSpPr>
        <p:spPr>
          <a:xfrm>
            <a:off x="838200" y="1364776"/>
            <a:ext cx="10515600" cy="5090615"/>
          </a:xfrm>
        </p:spPr>
        <p:txBody>
          <a:bodyPr/>
          <a:lstStyle/>
          <a:p>
            <a:pPr marL="0" indent="0">
              <a:buNone/>
            </a:pPr>
            <a:r>
              <a:rPr lang="fi-FI"/>
              <a:t> </a:t>
            </a:r>
            <a:r>
              <a:rPr lang="fi-FI" b="1">
                <a:solidFill>
                  <a:schemeClr val="accent1"/>
                </a:solidFill>
              </a:rPr>
              <a:t>Rakenne  ( 50 h)</a:t>
            </a:r>
          </a:p>
        </p:txBody>
      </p:sp>
      <p:sp>
        <p:nvSpPr>
          <p:cNvPr id="5" name="Suorakulmio 4"/>
          <p:cNvSpPr/>
          <p:nvPr/>
        </p:nvSpPr>
        <p:spPr>
          <a:xfrm>
            <a:off x="2197290" y="2115403"/>
            <a:ext cx="8011235" cy="2436343"/>
          </a:xfrm>
          <a:prstGeom prst="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1"/>
              </a:solidFill>
            </a:endParaRPr>
          </a:p>
        </p:txBody>
      </p:sp>
      <p:sp>
        <p:nvSpPr>
          <p:cNvPr id="6" name="Suorakulmio 5"/>
          <p:cNvSpPr/>
          <p:nvPr/>
        </p:nvSpPr>
        <p:spPr>
          <a:xfrm>
            <a:off x="560696" y="4804012"/>
            <a:ext cx="3630305" cy="1364776"/>
          </a:xfrm>
          <a:prstGeom prst="rect">
            <a:avLst/>
          </a:prstGeom>
          <a:solidFill>
            <a:srgbClr val="CC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p:cNvSpPr/>
          <p:nvPr/>
        </p:nvSpPr>
        <p:spPr>
          <a:xfrm>
            <a:off x="4351479" y="4783539"/>
            <a:ext cx="4219315" cy="1405720"/>
          </a:xfrm>
          <a:prstGeom prst="rect">
            <a:avLst/>
          </a:prstGeom>
          <a:solidFill>
            <a:schemeClr val="accent6">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p:cNvSpPr/>
          <p:nvPr/>
        </p:nvSpPr>
        <p:spPr>
          <a:xfrm>
            <a:off x="8707840" y="4773257"/>
            <a:ext cx="3165712" cy="1364776"/>
          </a:xfrm>
          <a:prstGeom prst="rect">
            <a:avLst/>
          </a:prstGeom>
          <a:solidFill>
            <a:srgbClr val="CCE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p:cNvSpPr txBox="1"/>
          <p:nvPr/>
        </p:nvSpPr>
        <p:spPr>
          <a:xfrm>
            <a:off x="2361063" y="2243422"/>
            <a:ext cx="7751928" cy="2308324"/>
          </a:xfrm>
          <a:prstGeom prst="rect">
            <a:avLst/>
          </a:prstGeom>
          <a:noFill/>
        </p:spPr>
        <p:txBody>
          <a:bodyPr wrap="square" rtlCol="0">
            <a:spAutoFit/>
          </a:bodyPr>
          <a:lstStyle/>
          <a:p>
            <a:r>
              <a:rPr lang="fi-FI" b="1">
                <a:solidFill>
                  <a:srgbClr val="0070C0"/>
                </a:solidFill>
              </a:rPr>
              <a:t>Kaikille yhteiset teemat (7 kpl)</a:t>
            </a:r>
          </a:p>
          <a:p>
            <a:pPr marL="285750" indent="-285750">
              <a:buFont typeface="Arial" panose="020B0604020202020204" pitchFamily="34" charset="0"/>
              <a:buChar char="•"/>
            </a:pPr>
            <a:r>
              <a:rPr lang="fi-FI"/>
              <a:t>Kannustava valmentaja ja ohjaaja (3 h)   </a:t>
            </a:r>
          </a:p>
          <a:p>
            <a:pPr marL="285750" indent="-285750">
              <a:buFont typeface="Arial" panose="020B0604020202020204" pitchFamily="34" charset="0"/>
              <a:buChar char="•"/>
            </a:pPr>
            <a:r>
              <a:rPr lang="fi-FI"/>
              <a:t>Ihmisen elinjärjestelmät ja harjoittelu (3 h)  </a:t>
            </a:r>
          </a:p>
          <a:p>
            <a:pPr marL="285750" indent="-285750">
              <a:buFont typeface="Arial" panose="020B0604020202020204" pitchFamily="34" charset="0"/>
              <a:buChar char="•"/>
            </a:pPr>
            <a:r>
              <a:rPr lang="fi-FI"/>
              <a:t>Oppiminen ja opettaminen harjoitustilanteessa (3 h)</a:t>
            </a:r>
          </a:p>
          <a:p>
            <a:pPr marL="285750" indent="-285750">
              <a:buFont typeface="Arial" panose="020B0604020202020204" pitchFamily="34" charset="0"/>
              <a:buChar char="•"/>
            </a:pPr>
            <a:r>
              <a:rPr lang="fi-FI"/>
              <a:t>Liikunnallinen ja urheilullinen elämäntapa (2 h)</a:t>
            </a:r>
          </a:p>
          <a:p>
            <a:pPr marL="285750" indent="-285750">
              <a:buFont typeface="Arial" panose="020B0604020202020204" pitchFamily="34" charset="0"/>
              <a:buChar char="•"/>
            </a:pPr>
            <a:r>
              <a:rPr lang="fi-FI"/>
              <a:t>Fyysinen harjoittelu (7 h)</a:t>
            </a:r>
          </a:p>
          <a:p>
            <a:pPr marL="285750" indent="-285750">
              <a:buFont typeface="Arial" panose="020B0604020202020204" pitchFamily="34" charset="0"/>
              <a:buChar char="•"/>
            </a:pPr>
            <a:r>
              <a:rPr lang="fi-FI"/>
              <a:t>Harjoittelun suunnittelu ja arviointi (3 h)</a:t>
            </a:r>
          </a:p>
          <a:p>
            <a:pPr marL="285750" indent="-285750">
              <a:buFont typeface="Arial" panose="020B0604020202020204" pitchFamily="34" charset="0"/>
              <a:buChar char="•"/>
            </a:pPr>
            <a:r>
              <a:rPr lang="fi-FI"/>
              <a:t>Valmentajana ja ohjaajana kehittyminen (2 h)     </a:t>
            </a:r>
          </a:p>
        </p:txBody>
      </p:sp>
      <p:sp>
        <p:nvSpPr>
          <p:cNvPr id="12" name="Tekstiruutu 11"/>
          <p:cNvSpPr txBox="1"/>
          <p:nvPr/>
        </p:nvSpPr>
        <p:spPr>
          <a:xfrm>
            <a:off x="677722" y="4886235"/>
            <a:ext cx="3576813" cy="1200329"/>
          </a:xfrm>
          <a:prstGeom prst="rect">
            <a:avLst/>
          </a:prstGeom>
          <a:noFill/>
        </p:spPr>
        <p:txBody>
          <a:bodyPr wrap="none" rtlCol="0">
            <a:spAutoFit/>
          </a:bodyPr>
          <a:lstStyle/>
          <a:p>
            <a:r>
              <a:rPr lang="fi-FI" b="1">
                <a:solidFill>
                  <a:srgbClr val="7030A0"/>
                </a:solidFill>
              </a:rPr>
              <a:t>Aikuisten liikuttajan teemat (3 kpl)</a:t>
            </a:r>
          </a:p>
          <a:p>
            <a:pPr marL="285750" indent="-285750">
              <a:buFont typeface="Arial" panose="020B0604020202020204" pitchFamily="34" charset="0"/>
              <a:buChar char="•"/>
            </a:pPr>
            <a:r>
              <a:rPr lang="fi-FI"/>
              <a:t>Liikunta aikuisen arjessa (5 h)</a:t>
            </a:r>
          </a:p>
          <a:p>
            <a:pPr marL="285750" indent="-285750">
              <a:buFont typeface="Arial" panose="020B0604020202020204" pitchFamily="34" charset="0"/>
              <a:buChar char="•"/>
            </a:pPr>
            <a:r>
              <a:rPr lang="fi-FI"/>
              <a:t>Vinkkejä ohjaustuokioihin (3 h)</a:t>
            </a:r>
          </a:p>
          <a:p>
            <a:pPr marL="285750" indent="-285750">
              <a:buFont typeface="Arial" panose="020B0604020202020204" pitchFamily="34" charset="0"/>
              <a:buChar char="•"/>
            </a:pPr>
            <a:r>
              <a:rPr lang="fi-FI"/>
              <a:t>Omaa itseä kiinnostava aihe (4 h)</a:t>
            </a:r>
          </a:p>
        </p:txBody>
      </p:sp>
      <p:sp>
        <p:nvSpPr>
          <p:cNvPr id="13" name="Tekstiruutu 12"/>
          <p:cNvSpPr txBox="1"/>
          <p:nvPr/>
        </p:nvSpPr>
        <p:spPr>
          <a:xfrm>
            <a:off x="4351479" y="4886235"/>
            <a:ext cx="4219315" cy="1200329"/>
          </a:xfrm>
          <a:prstGeom prst="rect">
            <a:avLst/>
          </a:prstGeom>
          <a:noFill/>
        </p:spPr>
        <p:txBody>
          <a:bodyPr wrap="square" rtlCol="0">
            <a:spAutoFit/>
          </a:bodyPr>
          <a:lstStyle/>
          <a:p>
            <a:r>
              <a:rPr lang="fi-FI" b="1">
                <a:solidFill>
                  <a:schemeClr val="accent6"/>
                </a:solidFill>
              </a:rPr>
              <a:t>Lasten ja nuorten ohjaajien teemat 3kpl)</a:t>
            </a:r>
          </a:p>
          <a:p>
            <a:pPr marL="285750" indent="-285750">
              <a:buFont typeface="Arial" panose="020B0604020202020204" pitchFamily="34" charset="0"/>
              <a:buChar char="•"/>
            </a:pPr>
            <a:r>
              <a:rPr lang="fi-FI"/>
              <a:t>Eettinen valmennus (2 h)</a:t>
            </a:r>
          </a:p>
          <a:p>
            <a:pPr marL="285750" indent="-285750">
              <a:buFont typeface="Arial" panose="020B0604020202020204" pitchFamily="34" charset="0"/>
              <a:buChar char="•"/>
            </a:pPr>
            <a:r>
              <a:rPr lang="fi-FI"/>
              <a:t>Psyykkiset ja </a:t>
            </a:r>
            <a:r>
              <a:rPr lang="fi-FI" err="1"/>
              <a:t>sosiaal</a:t>
            </a:r>
            <a:r>
              <a:rPr lang="fi-FI"/>
              <a:t>. Ominaisuudet (2 h)</a:t>
            </a:r>
          </a:p>
          <a:p>
            <a:pPr marL="285750" indent="-285750">
              <a:buFont typeface="Arial" panose="020B0604020202020204" pitchFamily="34" charset="0"/>
              <a:buChar char="•"/>
            </a:pPr>
            <a:r>
              <a:rPr lang="fi-FI"/>
              <a:t>Taitoharjoittelu (3 h)</a:t>
            </a:r>
          </a:p>
        </p:txBody>
      </p:sp>
      <p:sp>
        <p:nvSpPr>
          <p:cNvPr id="14" name="Tekstiruutu 13"/>
          <p:cNvSpPr txBox="1"/>
          <p:nvPr/>
        </p:nvSpPr>
        <p:spPr>
          <a:xfrm>
            <a:off x="8843749" y="4995081"/>
            <a:ext cx="2169994" cy="923330"/>
          </a:xfrm>
          <a:prstGeom prst="rect">
            <a:avLst/>
          </a:prstGeom>
          <a:noFill/>
        </p:spPr>
        <p:txBody>
          <a:bodyPr wrap="square" rtlCol="0">
            <a:spAutoFit/>
          </a:bodyPr>
          <a:lstStyle/>
          <a:p>
            <a:r>
              <a:rPr lang="fi-FI" b="1">
                <a:solidFill>
                  <a:srgbClr val="00B0F0"/>
                </a:solidFill>
              </a:rPr>
              <a:t>Oppimistehtävät ja</a:t>
            </a:r>
          </a:p>
          <a:p>
            <a:r>
              <a:rPr lang="fi-FI" b="1">
                <a:solidFill>
                  <a:srgbClr val="00B0F0"/>
                </a:solidFill>
              </a:rPr>
              <a:t>käytännössä oppiminen  </a:t>
            </a:r>
            <a:r>
              <a:rPr lang="fi-FI"/>
              <a:t>(15 h)</a:t>
            </a:r>
          </a:p>
        </p:txBody>
      </p:sp>
      <p:sp>
        <p:nvSpPr>
          <p:cNvPr id="15" name="Tekstiruutu 14"/>
          <p:cNvSpPr txBox="1"/>
          <p:nvPr/>
        </p:nvSpPr>
        <p:spPr>
          <a:xfrm>
            <a:off x="2920621" y="6369826"/>
            <a:ext cx="9662615" cy="369332"/>
          </a:xfrm>
          <a:prstGeom prst="rect">
            <a:avLst/>
          </a:prstGeom>
          <a:noFill/>
        </p:spPr>
        <p:txBody>
          <a:bodyPr wrap="square" rtlCol="0">
            <a:spAutoFit/>
          </a:bodyPr>
          <a:lstStyle/>
          <a:p>
            <a:r>
              <a:rPr lang="fi-FI" b="1">
                <a:solidFill>
                  <a:schemeClr val="accent1"/>
                </a:solidFill>
              </a:rPr>
              <a:t>                Koulutuksia tarjoavat liikunnan aluejärjestöt avoimina ja seurakohtaisina koulutuksina.</a:t>
            </a:r>
          </a:p>
        </p:txBody>
      </p:sp>
    </p:spTree>
    <p:extLst>
      <p:ext uri="{BB962C8B-B14F-4D97-AF65-F5344CB8AC3E}">
        <p14:creationId xmlns:p14="http://schemas.microsoft.com/office/powerpoint/2010/main" val="358115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a:solidFill>
                  <a:schemeClr val="accent1"/>
                </a:solidFill>
              </a:rPr>
              <a:t>Tuotteistamistyökalu</a:t>
            </a:r>
          </a:p>
        </p:txBody>
      </p:sp>
      <p:sp>
        <p:nvSpPr>
          <p:cNvPr id="3" name="Sisällön paikkamerkki 2"/>
          <p:cNvSpPr>
            <a:spLocks noGrp="1"/>
          </p:cNvSpPr>
          <p:nvPr>
            <p:ph idx="1"/>
          </p:nvPr>
        </p:nvSpPr>
        <p:spPr/>
        <p:txBody>
          <a:bodyPr/>
          <a:lstStyle/>
          <a:p>
            <a:r>
              <a:rPr lang="fi-FI"/>
              <a:t>Ideasta tuotteeksi on työkalu, joka on luotu helpottamaan ja kehittämään urheiluseurojen toimintaa. </a:t>
            </a:r>
          </a:p>
          <a:p>
            <a:r>
              <a:rPr lang="fi-FI"/>
              <a:t>Ideasta tuotteeksi-työkalu sisältää kolme erilaista </a:t>
            </a:r>
            <a:r>
              <a:rPr lang="fi-FI" err="1"/>
              <a:t>osiota,jotka</a:t>
            </a:r>
            <a:r>
              <a:rPr lang="fi-FI"/>
              <a:t> ovat ohjeistus uuden tuotteen kehittämiseen, ohjeistus tuotekortin tekemiseen sekä ohjeistus </a:t>
            </a:r>
            <a:r>
              <a:rPr lang="fi-FI" err="1"/>
              <a:t>palvelutarjooman</a:t>
            </a:r>
            <a:r>
              <a:rPr lang="fi-FI"/>
              <a:t> kehittämiseen.</a:t>
            </a:r>
          </a:p>
          <a:p>
            <a:endParaRPr lang="fi-FI"/>
          </a:p>
          <a:p>
            <a:pPr marL="0" indent="0">
              <a:buNone/>
            </a:pPr>
            <a:r>
              <a:rPr lang="fi-FI" sz="2000">
                <a:hlinkClick r:id="rId2" tooltip="http://www.sport.fi/system/resources/W1siZiIsIjIwMTYvMDQvMTkvMTFfNTlfMTZfNzk1X0xPV18zMDE2MDc5OF9WQUxPX19UdW90dGVpc3R1c3R5b2thbHVfbGFoZGVuX2p1ZG9zZXVyYS5wZGYiXV0/LOW_30160798%20VALO-_Tuotteistustyokalu_lahden_judoseura.pdf"/>
              </a:rPr>
              <a:t>Ideasta tuotteeksi -Opas (pdf)</a:t>
            </a:r>
            <a:r>
              <a:rPr lang="fi-FI" sz="2000"/>
              <a:t> </a:t>
            </a:r>
          </a:p>
          <a:p>
            <a:pPr marL="0" indent="0">
              <a:buNone/>
            </a:pPr>
            <a:endParaRPr lang="fi-FI"/>
          </a:p>
        </p:txBody>
      </p:sp>
      <p:pic>
        <p:nvPicPr>
          <p:cNvPr id="4" name="Kuva 3"/>
          <p:cNvPicPr/>
          <p:nvPr/>
        </p:nvPicPr>
        <p:blipFill rotWithShape="1">
          <a:blip r:embed="rId3"/>
          <a:srcRect l="37394" t="27899" r="31791" b="43885"/>
          <a:stretch/>
        </p:blipFill>
        <p:spPr bwMode="auto">
          <a:xfrm>
            <a:off x="8006635" y="4339397"/>
            <a:ext cx="3677920" cy="21050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433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br>
              <a:rPr lang="fi-FI" b="1"/>
            </a:br>
            <a:r>
              <a:rPr lang="fi-FI" b="1">
                <a:solidFill>
                  <a:srgbClr val="0070C0"/>
                </a:solidFill>
              </a:rPr>
              <a:t>Vakuutukset ja musiikkisopimus</a:t>
            </a:r>
            <a:br>
              <a:rPr lang="fi-FI" b="1">
                <a:solidFill>
                  <a:srgbClr val="0070C0"/>
                </a:solidFill>
              </a:rPr>
            </a:br>
            <a:endParaRPr lang="fi-FI">
              <a:solidFill>
                <a:srgbClr val="0070C0"/>
              </a:solidFill>
            </a:endParaRPr>
          </a:p>
        </p:txBody>
      </p:sp>
      <p:sp>
        <p:nvSpPr>
          <p:cNvPr id="3" name="Sisällön paikkamerkki 2"/>
          <p:cNvSpPr>
            <a:spLocks noGrp="1"/>
          </p:cNvSpPr>
          <p:nvPr>
            <p:ph idx="1"/>
          </p:nvPr>
        </p:nvSpPr>
        <p:spPr/>
        <p:txBody>
          <a:bodyPr>
            <a:normAutofit/>
          </a:bodyPr>
          <a:lstStyle/>
          <a:p>
            <a:pPr marL="0" indent="0">
              <a:buNone/>
            </a:pPr>
            <a:r>
              <a:rPr lang="fi-FI" b="1">
                <a:solidFill>
                  <a:srgbClr val="0070C0"/>
                </a:solidFill>
              </a:rPr>
              <a:t>Tuplaturva</a:t>
            </a:r>
          </a:p>
          <a:p>
            <a:r>
              <a:rPr lang="fi-FI" sz="2000"/>
              <a:t>Pohjolan Tuplaturvavakuutus on vapaaehtoistyöhön osallistuvien tapaturmaturvavakuutus ja tapahtumien järjestäjän toiminnanvastuuvakuutus.</a:t>
            </a:r>
          </a:p>
          <a:p>
            <a:pPr marL="0" indent="0">
              <a:buNone/>
            </a:pPr>
            <a:r>
              <a:rPr lang="fi-FI" b="1">
                <a:solidFill>
                  <a:srgbClr val="0070C0"/>
                </a:solidFill>
              </a:rPr>
              <a:t>Sporttiturva</a:t>
            </a:r>
          </a:p>
          <a:p>
            <a:r>
              <a:rPr lang="fi-FI" sz="2000"/>
              <a:t>Pohjolan Sporttiturva on määräaikainen urheiluvakuutus, joka sisältyy usean lajiliiton lisenssiin. Sporttiturva on voimassa lajiin liittyvissä tilanteissa sekä niihin välittömästi liittyvillä meno- ja paluumatkoilla niin kotimaassa kuin ulkomaillakin (enintään 3kk:n pituiset matkat). </a:t>
            </a:r>
          </a:p>
          <a:p>
            <a:pPr marL="0" indent="0">
              <a:buNone/>
            </a:pPr>
            <a:r>
              <a:rPr lang="fi-FI" sz="2400" b="1">
                <a:solidFill>
                  <a:srgbClr val="0070C0"/>
                </a:solidFill>
              </a:rPr>
              <a:t>Musiikin julkinen esittäminen – Teosto &amp; </a:t>
            </a:r>
            <a:r>
              <a:rPr lang="fi-FI" sz="2400" b="1" err="1">
                <a:solidFill>
                  <a:srgbClr val="0070C0"/>
                </a:solidFill>
              </a:rPr>
              <a:t>Gramex</a:t>
            </a:r>
            <a:endParaRPr lang="fi-FI" sz="2400" b="1">
              <a:solidFill>
                <a:srgbClr val="0070C0"/>
              </a:solidFill>
            </a:endParaRPr>
          </a:p>
          <a:p>
            <a:r>
              <a:rPr lang="fi-FI" sz="2000"/>
              <a:t>Jos kilpailuissa, harjoituksissa tai muissa tilaisuuksissa esitetään musiikkia, on tapahtuman järjestäjä velvollinen maksamaan korvausta musiikin tekijöille, esittäjille, kustantajille ja tuottajille. Valo, Teosto ja </a:t>
            </a:r>
            <a:r>
              <a:rPr lang="fi-FI" sz="2000" err="1"/>
              <a:t>Gramex</a:t>
            </a:r>
            <a:r>
              <a:rPr lang="fi-FI" sz="2000"/>
              <a:t> ovat sopineet keskitetysti musiikin esittämiseen liittyvistä tekijänoikeuskorvauksista. </a:t>
            </a:r>
          </a:p>
          <a:p>
            <a:pPr marL="0" indent="0">
              <a:buNone/>
            </a:pPr>
            <a:endParaRPr lang="fi-FI"/>
          </a:p>
          <a:p>
            <a:pPr marL="0" indent="0">
              <a:buNone/>
            </a:pPr>
            <a:endParaRPr lang="fi-FI"/>
          </a:p>
        </p:txBody>
      </p:sp>
    </p:spTree>
    <p:extLst>
      <p:ext uri="{BB962C8B-B14F-4D97-AF65-F5344CB8AC3E}">
        <p14:creationId xmlns:p14="http://schemas.microsoft.com/office/powerpoint/2010/main" val="205834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481071" y="1687132"/>
            <a:ext cx="9583591" cy="3170099"/>
          </a:xfrm>
          <a:prstGeom prst="rect">
            <a:avLst/>
          </a:prstGeom>
          <a:noFill/>
        </p:spPr>
        <p:txBody>
          <a:bodyPr wrap="square" rtlCol="0">
            <a:spAutoFit/>
          </a:bodyPr>
          <a:lstStyle/>
          <a:p>
            <a:r>
              <a:rPr lang="fi-FI" sz="4000">
                <a:solidFill>
                  <a:schemeClr val="tx2"/>
                </a:solidFill>
              </a:rPr>
              <a:t>Mitä peruspalveluja olette hyödyntäneet ja mitä ajattelette, että voisitte hyödyntää?</a:t>
            </a:r>
          </a:p>
          <a:p>
            <a:endParaRPr lang="fi-FI" sz="4000">
              <a:solidFill>
                <a:schemeClr val="tx2"/>
              </a:solidFill>
            </a:endParaRPr>
          </a:p>
          <a:p>
            <a:r>
              <a:rPr lang="fi-FI" sz="4000">
                <a:solidFill>
                  <a:schemeClr val="tx2"/>
                </a:solidFill>
              </a:rPr>
              <a:t>Onko jotain sellaista palvelua, jota te kaipaisitte?</a:t>
            </a:r>
          </a:p>
        </p:txBody>
      </p:sp>
    </p:spTree>
    <p:extLst>
      <p:ext uri="{BB962C8B-B14F-4D97-AF65-F5344CB8AC3E}">
        <p14:creationId xmlns:p14="http://schemas.microsoft.com/office/powerpoint/2010/main" val="390165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a:solidFill>
                  <a:srgbClr val="0070C0"/>
                </a:solidFill>
              </a:rPr>
              <a:t>Yritysedut ja varainhankinta</a:t>
            </a:r>
          </a:p>
        </p:txBody>
      </p:sp>
      <p:sp>
        <p:nvSpPr>
          <p:cNvPr id="3" name="Sisällön paikkamerkki 2"/>
          <p:cNvSpPr>
            <a:spLocks noGrp="1"/>
          </p:cNvSpPr>
          <p:nvPr>
            <p:ph idx="1"/>
          </p:nvPr>
        </p:nvSpPr>
        <p:spPr/>
        <p:txBody>
          <a:bodyPr/>
          <a:lstStyle/>
          <a:p>
            <a:endParaRPr lang="fi-FI" dirty="0"/>
          </a:p>
          <a:p>
            <a:endParaRPr lang="fi-FI" dirty="0"/>
          </a:p>
          <a:p>
            <a:r>
              <a:rPr lang="fi-FI" dirty="0">
                <a:solidFill>
                  <a:schemeClr val="accent1">
                    <a:lumMod val="75000"/>
                  </a:schemeClr>
                </a:solidFill>
                <a:hlinkClick r:id="rId2"/>
              </a:rPr>
              <a:t>https://www.olympiakomitea.fi/olympiakomitea/jasenpalvelut/yritysetuja-keinoja-varainhankintaan/</a:t>
            </a:r>
            <a:endParaRPr lang="fi-FI" dirty="0">
              <a:solidFill>
                <a:schemeClr val="accent1">
                  <a:lumMod val="75000"/>
                </a:schemeClr>
              </a:solidFill>
            </a:endParaRPr>
          </a:p>
          <a:p>
            <a:endParaRPr lang="fi-FI" dirty="0">
              <a:solidFill>
                <a:schemeClr val="accent1">
                  <a:lumMod val="75000"/>
                </a:schemeClr>
              </a:solidFill>
            </a:endParaRPr>
          </a:p>
        </p:txBody>
      </p:sp>
      <p:pic>
        <p:nvPicPr>
          <p:cNvPr id="1026" name="Picture 2" descr="Kuvahaun tulos haulle ra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642" y="3531542"/>
            <a:ext cx="4452034" cy="278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3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r>
              <a:rPr lang="fi-FI" b="1" dirty="0">
                <a:solidFill>
                  <a:schemeClr val="accent1">
                    <a:lumMod val="75000"/>
                  </a:schemeClr>
                </a:solidFill>
              </a:rPr>
              <a:t>Taloudellista tukea seuroille</a:t>
            </a:r>
          </a:p>
        </p:txBody>
      </p:sp>
      <p:sp>
        <p:nvSpPr>
          <p:cNvPr id="3" name="Sisällön paikkamerkki 2"/>
          <p:cNvSpPr>
            <a:spLocks noGrp="1"/>
          </p:cNvSpPr>
          <p:nvPr>
            <p:ph idx="1"/>
          </p:nvPr>
        </p:nvSpPr>
        <p:spPr/>
        <p:txBody>
          <a:bodyPr/>
          <a:lstStyle/>
          <a:p>
            <a:endParaRPr lang="fi-FI" dirty="0"/>
          </a:p>
          <a:p>
            <a:endParaRPr lang="fi-FI" dirty="0"/>
          </a:p>
          <a:p>
            <a:r>
              <a:rPr lang="fi-FI" dirty="0"/>
              <a:t>Kuntien myöntämä tuki urheiluseuroille</a:t>
            </a:r>
          </a:p>
          <a:p>
            <a:endParaRPr lang="fi-FI" dirty="0"/>
          </a:p>
          <a:p>
            <a:r>
              <a:rPr lang="fi-FI" dirty="0" err="1"/>
              <a:t>OKM:n</a:t>
            </a:r>
            <a:r>
              <a:rPr lang="fi-FI" dirty="0"/>
              <a:t> seuratuki </a:t>
            </a:r>
            <a:r>
              <a:rPr lang="fi-FI" dirty="0">
                <a:hlinkClick r:id="rId2"/>
              </a:rPr>
              <a:t>www.seuraverkko.fi</a:t>
            </a:r>
            <a:r>
              <a:rPr lang="fi-FI" dirty="0"/>
              <a:t> hakuaika joulukuussa.  Tuki suunnattu lasten ja </a:t>
            </a:r>
            <a:r>
              <a:rPr lang="fi-FI"/>
              <a:t>nuorten toimintaa.</a:t>
            </a:r>
            <a:endParaRPr lang="fi-FI" dirty="0"/>
          </a:p>
        </p:txBody>
      </p:sp>
    </p:spTree>
    <p:extLst>
      <p:ext uri="{BB962C8B-B14F-4D97-AF65-F5344CB8AC3E}">
        <p14:creationId xmlns:p14="http://schemas.microsoft.com/office/powerpoint/2010/main" val="2947997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0913" y="656823"/>
            <a:ext cx="10812887" cy="4675031"/>
          </a:xfrm>
        </p:spPr>
        <p:txBody>
          <a:bodyPr>
            <a:normAutofit fontScale="90000"/>
          </a:bodyPr>
          <a:lstStyle/>
          <a:p>
            <a:r>
              <a:rPr lang="fi-FI" dirty="0"/>
              <a:t>	</a:t>
            </a:r>
            <a:br>
              <a:rPr lang="fi-FI" dirty="0"/>
            </a:br>
            <a:br>
              <a:rPr lang="fi-FI" dirty="0"/>
            </a:br>
            <a:br>
              <a:rPr lang="fi-FI" dirty="0"/>
            </a:br>
            <a:r>
              <a:rPr lang="fi-FI" dirty="0"/>
              <a:t>	</a:t>
            </a:r>
            <a:r>
              <a:rPr lang="fi-FI" sz="4000" dirty="0">
                <a:solidFill>
                  <a:srgbClr val="0070C0"/>
                </a:solidFill>
                <a:hlinkClick r:id="rId2"/>
              </a:rPr>
              <a:t>https://www.olympiakomitea.fi/seuratoiminta</a:t>
            </a:r>
            <a:br>
              <a:rPr lang="fi-FI" sz="4000" dirty="0">
                <a:solidFill>
                  <a:srgbClr val="0070C0"/>
                </a:solidFill>
              </a:rPr>
            </a:br>
            <a:br>
              <a:rPr lang="fi-FI" sz="4000" dirty="0">
                <a:solidFill>
                  <a:srgbClr val="0070C0"/>
                </a:solidFill>
              </a:rPr>
            </a:br>
            <a:br>
              <a:rPr lang="fi-FI" sz="4000" dirty="0">
                <a:solidFill>
                  <a:srgbClr val="0070C0"/>
                </a:solidFill>
              </a:rPr>
            </a:br>
            <a:br>
              <a:rPr lang="fi-FI" sz="4000" dirty="0">
                <a:solidFill>
                  <a:srgbClr val="0070C0"/>
                </a:solidFill>
              </a:rPr>
            </a:br>
            <a:endParaRPr lang="fi-FI" sz="4000" dirty="0">
              <a:solidFill>
                <a:srgbClr val="0070C0"/>
              </a:solidFill>
            </a:endParaRPr>
          </a:p>
        </p:txBody>
      </p:sp>
    </p:spTree>
    <p:extLst>
      <p:ext uri="{BB962C8B-B14F-4D97-AF65-F5344CB8AC3E}">
        <p14:creationId xmlns:p14="http://schemas.microsoft.com/office/powerpoint/2010/main" val="90843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  </a:t>
            </a:r>
            <a:r>
              <a:rPr lang="fi-FI" b="1">
                <a:solidFill>
                  <a:srgbClr val="0070C0"/>
                </a:solidFill>
              </a:rPr>
              <a:t>Urheilun keskusjärjestöjen lähihistoria</a:t>
            </a:r>
          </a:p>
        </p:txBody>
      </p:sp>
      <p:sp>
        <p:nvSpPr>
          <p:cNvPr id="3" name="Sisällön paikkamerkki 2"/>
          <p:cNvSpPr>
            <a:spLocks noGrp="1"/>
          </p:cNvSpPr>
          <p:nvPr>
            <p:ph idx="1"/>
          </p:nvPr>
        </p:nvSpPr>
        <p:spPr>
          <a:xfrm>
            <a:off x="838200" y="1635397"/>
            <a:ext cx="10515600" cy="4351338"/>
          </a:xfrm>
        </p:spPr>
        <p:txBody>
          <a:bodyPr/>
          <a:lstStyle/>
          <a:p>
            <a:pPr marL="0" indent="0">
              <a:buNone/>
            </a:pPr>
            <a:endParaRPr lang="fi-FI"/>
          </a:p>
          <a:p>
            <a:pPr marL="0" indent="0">
              <a:buNone/>
            </a:pPr>
            <a:r>
              <a:rPr lang="fi-FI"/>
              <a:t>      </a:t>
            </a:r>
          </a:p>
        </p:txBody>
      </p:sp>
      <p:sp>
        <p:nvSpPr>
          <p:cNvPr id="4" name="Suorakulmio 3"/>
          <p:cNvSpPr/>
          <p:nvPr/>
        </p:nvSpPr>
        <p:spPr>
          <a:xfrm>
            <a:off x="1242059" y="1615804"/>
            <a:ext cx="2233749" cy="126709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a:solidFill>
                  <a:schemeClr val="tx1"/>
                </a:solidFill>
              </a:rPr>
              <a:t>Nuori Suomi</a:t>
            </a:r>
          </a:p>
        </p:txBody>
      </p:sp>
      <p:sp>
        <p:nvSpPr>
          <p:cNvPr id="5" name="Suorakulmio 4"/>
          <p:cNvSpPr/>
          <p:nvPr/>
        </p:nvSpPr>
        <p:spPr>
          <a:xfrm>
            <a:off x="3972198" y="1615804"/>
            <a:ext cx="2079172" cy="13062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a:solidFill>
                  <a:schemeClr val="tx1"/>
                </a:solidFill>
              </a:rPr>
              <a:t>Suomen Liikunta ja Urheilu</a:t>
            </a:r>
          </a:p>
        </p:txBody>
      </p:sp>
      <p:sp>
        <p:nvSpPr>
          <p:cNvPr id="6" name="Suorakulmio 5"/>
          <p:cNvSpPr/>
          <p:nvPr/>
        </p:nvSpPr>
        <p:spPr>
          <a:xfrm>
            <a:off x="6450873" y="1635398"/>
            <a:ext cx="2076994" cy="126709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a:solidFill>
                  <a:schemeClr val="tx1"/>
                </a:solidFill>
              </a:rPr>
              <a:t>Suomen Kuntoliikunta-</a:t>
            </a:r>
          </a:p>
          <a:p>
            <a:pPr algn="ctr"/>
            <a:r>
              <a:rPr lang="fi-FI" sz="2400">
                <a:solidFill>
                  <a:schemeClr val="tx1"/>
                </a:solidFill>
              </a:rPr>
              <a:t>liitto</a:t>
            </a:r>
          </a:p>
        </p:txBody>
      </p:sp>
      <p:sp>
        <p:nvSpPr>
          <p:cNvPr id="7" name="Suorakulmio 6"/>
          <p:cNvSpPr/>
          <p:nvPr/>
        </p:nvSpPr>
        <p:spPr>
          <a:xfrm>
            <a:off x="9026435" y="1635397"/>
            <a:ext cx="1972492" cy="1247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a:solidFill>
                  <a:schemeClr val="tx1"/>
                </a:solidFill>
              </a:rPr>
              <a:t>Suomen </a:t>
            </a:r>
          </a:p>
          <a:p>
            <a:pPr algn="ctr"/>
            <a:r>
              <a:rPr lang="fi-FI" sz="2400" err="1">
                <a:solidFill>
                  <a:schemeClr val="tx1"/>
                </a:solidFill>
              </a:rPr>
              <a:t>Olympia-</a:t>
            </a:r>
            <a:endParaRPr lang="fi-FI" sz="2400">
              <a:solidFill>
                <a:schemeClr val="tx1"/>
              </a:solidFill>
            </a:endParaRPr>
          </a:p>
          <a:p>
            <a:pPr algn="ctr"/>
            <a:r>
              <a:rPr lang="fi-FI" sz="2400">
                <a:solidFill>
                  <a:schemeClr val="tx1"/>
                </a:solidFill>
              </a:rPr>
              <a:t>komitea</a:t>
            </a:r>
          </a:p>
        </p:txBody>
      </p:sp>
      <p:sp>
        <p:nvSpPr>
          <p:cNvPr id="8" name="Suorakulmio 7"/>
          <p:cNvSpPr/>
          <p:nvPr/>
        </p:nvSpPr>
        <p:spPr>
          <a:xfrm>
            <a:off x="2037806" y="3433515"/>
            <a:ext cx="5290457" cy="1058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solidFill>
                  <a:schemeClr val="tx1"/>
                </a:solidFill>
              </a:rPr>
              <a:t>Valtakunnallinen liikunta- ja urheiluorganisaatio</a:t>
            </a:r>
          </a:p>
          <a:p>
            <a:pPr algn="ctr"/>
            <a:r>
              <a:rPr lang="fi-FI" sz="2400">
                <a:solidFill>
                  <a:schemeClr val="tx1"/>
                </a:solidFill>
              </a:rPr>
              <a:t>VALO </a:t>
            </a:r>
          </a:p>
        </p:txBody>
      </p:sp>
      <p:sp>
        <p:nvSpPr>
          <p:cNvPr id="10" name="Suorakulmio 9"/>
          <p:cNvSpPr/>
          <p:nvPr/>
        </p:nvSpPr>
        <p:spPr>
          <a:xfrm>
            <a:off x="1231175" y="5199017"/>
            <a:ext cx="9640390" cy="957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a:solidFill>
                  <a:schemeClr val="tx1"/>
                </a:solidFill>
              </a:rPr>
              <a:t>Suomen Olympiakomitea</a:t>
            </a:r>
          </a:p>
        </p:txBody>
      </p:sp>
      <p:cxnSp>
        <p:nvCxnSpPr>
          <p:cNvPr id="14" name="Suora nuoliyhdysviiva 13"/>
          <p:cNvCxnSpPr>
            <a:stCxn id="4" idx="2"/>
            <a:endCxn id="8" idx="0"/>
          </p:cNvCxnSpPr>
          <p:nvPr/>
        </p:nvCxnSpPr>
        <p:spPr>
          <a:xfrm>
            <a:off x="2358934" y="2882901"/>
            <a:ext cx="2324101" cy="550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p:cNvCxnSpPr>
            <a:stCxn id="5" idx="2"/>
            <a:endCxn id="8" idx="0"/>
          </p:cNvCxnSpPr>
          <p:nvPr/>
        </p:nvCxnSpPr>
        <p:spPr>
          <a:xfrm flipH="1">
            <a:off x="4683035" y="2922090"/>
            <a:ext cx="328749" cy="511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p:cNvCxnSpPr>
            <a:stCxn id="6" idx="2"/>
            <a:endCxn id="8" idx="0"/>
          </p:cNvCxnSpPr>
          <p:nvPr/>
        </p:nvCxnSpPr>
        <p:spPr>
          <a:xfrm flipH="1">
            <a:off x="4683035" y="2902495"/>
            <a:ext cx="2806335" cy="531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uora nuoliyhdysviiva 20"/>
          <p:cNvCxnSpPr>
            <a:stCxn id="8" idx="2"/>
          </p:cNvCxnSpPr>
          <p:nvPr/>
        </p:nvCxnSpPr>
        <p:spPr>
          <a:xfrm>
            <a:off x="4683035" y="4491855"/>
            <a:ext cx="1234439" cy="707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Suorakulmio 21"/>
          <p:cNvSpPr/>
          <p:nvPr/>
        </p:nvSpPr>
        <p:spPr>
          <a:xfrm>
            <a:off x="8968738" y="3363458"/>
            <a:ext cx="1972492" cy="1247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a:solidFill>
                  <a:schemeClr val="tx1"/>
                </a:solidFill>
              </a:rPr>
              <a:t>Suomen </a:t>
            </a:r>
          </a:p>
          <a:p>
            <a:pPr algn="ctr"/>
            <a:r>
              <a:rPr lang="fi-FI" sz="2400" err="1">
                <a:solidFill>
                  <a:schemeClr val="tx1"/>
                </a:solidFill>
              </a:rPr>
              <a:t>Olympia-</a:t>
            </a:r>
            <a:endParaRPr lang="fi-FI" sz="2400">
              <a:solidFill>
                <a:schemeClr val="tx1"/>
              </a:solidFill>
            </a:endParaRPr>
          </a:p>
          <a:p>
            <a:pPr algn="ctr"/>
            <a:r>
              <a:rPr lang="fi-FI" sz="2400">
                <a:solidFill>
                  <a:schemeClr val="tx1"/>
                </a:solidFill>
              </a:rPr>
              <a:t>komitea</a:t>
            </a:r>
          </a:p>
        </p:txBody>
      </p:sp>
      <p:cxnSp>
        <p:nvCxnSpPr>
          <p:cNvPr id="24" name="Suora nuoliyhdysviiva 23"/>
          <p:cNvCxnSpPr>
            <a:stCxn id="22" idx="2"/>
          </p:cNvCxnSpPr>
          <p:nvPr/>
        </p:nvCxnSpPr>
        <p:spPr>
          <a:xfrm flipH="1">
            <a:off x="5917474" y="4610961"/>
            <a:ext cx="4037510" cy="568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kstiruutu 24"/>
          <p:cNvSpPr txBox="1"/>
          <p:nvPr/>
        </p:nvSpPr>
        <p:spPr>
          <a:xfrm>
            <a:off x="168727" y="1710281"/>
            <a:ext cx="997132" cy="830997"/>
          </a:xfrm>
          <a:prstGeom prst="rect">
            <a:avLst/>
          </a:prstGeom>
          <a:noFill/>
        </p:spPr>
        <p:txBody>
          <a:bodyPr wrap="square" rtlCol="0">
            <a:spAutoFit/>
          </a:bodyPr>
          <a:lstStyle/>
          <a:p>
            <a:r>
              <a:rPr lang="fi-FI" sz="1600">
                <a:solidFill>
                  <a:schemeClr val="accent1">
                    <a:lumMod val="50000"/>
                  </a:schemeClr>
                </a:solidFill>
              </a:rPr>
              <a:t>Ennen</a:t>
            </a:r>
          </a:p>
          <a:p>
            <a:r>
              <a:rPr lang="fi-FI" sz="1600">
                <a:solidFill>
                  <a:schemeClr val="accent1">
                    <a:lumMod val="50000"/>
                  </a:schemeClr>
                </a:solidFill>
              </a:rPr>
              <a:t>vuotta 2013 </a:t>
            </a:r>
          </a:p>
        </p:txBody>
      </p:sp>
      <p:sp>
        <p:nvSpPr>
          <p:cNvPr id="26" name="Tekstiruutu 25"/>
          <p:cNvSpPr txBox="1"/>
          <p:nvPr/>
        </p:nvSpPr>
        <p:spPr>
          <a:xfrm>
            <a:off x="118653" y="3547186"/>
            <a:ext cx="997132" cy="584775"/>
          </a:xfrm>
          <a:prstGeom prst="rect">
            <a:avLst/>
          </a:prstGeom>
          <a:noFill/>
        </p:spPr>
        <p:txBody>
          <a:bodyPr wrap="square" rtlCol="0">
            <a:spAutoFit/>
          </a:bodyPr>
          <a:lstStyle/>
          <a:p>
            <a:r>
              <a:rPr lang="fi-FI" sz="1600">
                <a:solidFill>
                  <a:schemeClr val="accent1">
                    <a:lumMod val="50000"/>
                  </a:schemeClr>
                </a:solidFill>
              </a:rPr>
              <a:t>Vuodet</a:t>
            </a:r>
          </a:p>
          <a:p>
            <a:r>
              <a:rPr lang="fi-FI" sz="1600">
                <a:solidFill>
                  <a:schemeClr val="accent1">
                    <a:lumMod val="50000"/>
                  </a:schemeClr>
                </a:solidFill>
              </a:rPr>
              <a:t>2013-16</a:t>
            </a:r>
          </a:p>
        </p:txBody>
      </p:sp>
      <p:sp>
        <p:nvSpPr>
          <p:cNvPr id="27" name="Tekstiruutu 26"/>
          <p:cNvSpPr txBox="1"/>
          <p:nvPr/>
        </p:nvSpPr>
        <p:spPr>
          <a:xfrm>
            <a:off x="168727" y="5199017"/>
            <a:ext cx="850176" cy="584775"/>
          </a:xfrm>
          <a:prstGeom prst="rect">
            <a:avLst/>
          </a:prstGeom>
          <a:noFill/>
        </p:spPr>
        <p:txBody>
          <a:bodyPr wrap="square" rtlCol="0">
            <a:spAutoFit/>
          </a:bodyPr>
          <a:lstStyle/>
          <a:p>
            <a:r>
              <a:rPr lang="fi-FI" sz="1600">
                <a:solidFill>
                  <a:schemeClr val="accent1">
                    <a:lumMod val="50000"/>
                  </a:schemeClr>
                </a:solidFill>
              </a:rPr>
              <a:t>Vuosi 2017</a:t>
            </a:r>
            <a:r>
              <a:rPr lang="fi-FI" sz="1600">
                <a:solidFill>
                  <a:schemeClr val="accent1">
                    <a:lumMod val="50000"/>
                  </a:schemeClr>
                </a:solidFill>
                <a:sym typeface="Wingdings" panose="05000000000000000000" pitchFamily="2" charset="2"/>
              </a:rPr>
              <a:t></a:t>
            </a:r>
            <a:endParaRPr lang="fi-FI" sz="1600">
              <a:solidFill>
                <a:schemeClr val="accent1">
                  <a:lumMod val="50000"/>
                </a:schemeClr>
              </a:solidFill>
            </a:endParaRPr>
          </a:p>
        </p:txBody>
      </p:sp>
    </p:spTree>
    <p:extLst>
      <p:ext uri="{BB962C8B-B14F-4D97-AF65-F5344CB8AC3E}">
        <p14:creationId xmlns:p14="http://schemas.microsoft.com/office/powerpoint/2010/main" val="388384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rotWithShape="1">
          <a:blip r:embed="rId2"/>
          <a:srcRect l="2728" t="14691" r="4441" b="5457"/>
          <a:stretch/>
        </p:blipFill>
        <p:spPr>
          <a:xfrm>
            <a:off x="-122830" y="245660"/>
            <a:ext cx="12078269" cy="5841241"/>
          </a:xfrm>
          <a:prstGeom prst="rect">
            <a:avLst/>
          </a:prstGeom>
        </p:spPr>
      </p:pic>
    </p:spTree>
    <p:extLst>
      <p:ext uri="{BB962C8B-B14F-4D97-AF65-F5344CB8AC3E}">
        <p14:creationId xmlns:p14="http://schemas.microsoft.com/office/powerpoint/2010/main" val="1469376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545910" y="335846"/>
            <a:ext cx="10877266" cy="5816977"/>
          </a:xfrm>
          <a:prstGeom prst="rect">
            <a:avLst/>
          </a:prstGeom>
        </p:spPr>
        <p:txBody>
          <a:bodyPr wrap="square">
            <a:spAutoFit/>
          </a:bodyPr>
          <a:lstStyle/>
          <a:p>
            <a:endParaRPr lang="fi-FI" sz="4400" b="1" dirty="0">
              <a:solidFill>
                <a:schemeClr val="accent1">
                  <a:lumMod val="75000"/>
                </a:schemeClr>
              </a:solidFill>
            </a:endParaRPr>
          </a:p>
          <a:p>
            <a:r>
              <a:rPr lang="fi-FI" sz="4400" b="1" dirty="0">
                <a:solidFill>
                  <a:schemeClr val="accent1">
                    <a:lumMod val="75000"/>
                  </a:schemeClr>
                </a:solidFill>
              </a:rPr>
              <a:t>Vastuullisuus urheiluyhteisössä</a:t>
            </a:r>
          </a:p>
          <a:p>
            <a:endParaRPr lang="fi-FI" sz="4400" b="1" dirty="0">
              <a:solidFill>
                <a:schemeClr val="accent1">
                  <a:lumMod val="75000"/>
                </a:schemeClr>
              </a:solidFill>
            </a:endParaRPr>
          </a:p>
          <a:p>
            <a:r>
              <a:rPr lang="fi-FI" sz="2000" dirty="0">
                <a:latin typeface="Arial" panose="020B0604020202020204" pitchFamily="34" charset="0"/>
                <a:cs typeface="Arial" panose="020B0604020202020204" pitchFamily="34" charset="0"/>
              </a:rPr>
              <a:t>Eettiset periaatteet ovat arvovalintoja, joita tehdään päivittäin liikunnan ja urheilun arjessa. </a:t>
            </a:r>
            <a:r>
              <a:rPr lang="fi-FI" sz="2000" dirty="0">
                <a:latin typeface="Arial" panose="020B0604020202020204" pitchFamily="34" charset="0"/>
                <a:cs typeface="Arial" panose="020B0604020202020204" pitchFamily="34" charset="0"/>
                <a:hlinkClick r:id="rId2"/>
              </a:rPr>
              <a:t>Urheiluyhteisön Reilun Pelin ihanteet ja tavoitteet</a:t>
            </a:r>
            <a:r>
              <a:rPr lang="fi-FI" sz="2000" dirty="0">
                <a:latin typeface="Arial" panose="020B0604020202020204" pitchFamily="34" charset="0"/>
                <a:cs typeface="Arial" panose="020B0604020202020204" pitchFamily="34" charset="0"/>
              </a:rPr>
              <a:t> sisältää viisi pääperiaatetta:</a:t>
            </a:r>
          </a:p>
          <a:p>
            <a:pPr lvl="1">
              <a:buFont typeface="Arial" panose="020B0604020202020204" pitchFamily="34" charset="0"/>
              <a:buChar char="•"/>
            </a:pPr>
            <a:r>
              <a:rPr lang="fi-FI" sz="2000" dirty="0">
                <a:latin typeface="Arial" panose="020B0604020202020204" pitchFamily="34" charset="0"/>
                <a:cs typeface="Arial" panose="020B0604020202020204" pitchFamily="34" charset="0"/>
              </a:rPr>
              <a:t>Jokaisen tasavertainen mahdollisuus liikuntaan ja urheiluun</a:t>
            </a:r>
          </a:p>
          <a:p>
            <a:pPr lvl="1">
              <a:buFont typeface="Arial" panose="020B0604020202020204" pitchFamily="34" charset="0"/>
              <a:buChar char="•"/>
            </a:pPr>
            <a:r>
              <a:rPr lang="fi-FI" sz="2000" dirty="0">
                <a:latin typeface="Arial" panose="020B0604020202020204" pitchFamily="34" charset="0"/>
                <a:cs typeface="Arial" panose="020B0604020202020204" pitchFamily="34" charset="0"/>
              </a:rPr>
              <a:t>Vastuu kasvatuksesta</a:t>
            </a:r>
          </a:p>
          <a:p>
            <a:pPr lvl="1">
              <a:buFont typeface="Arial" panose="020B0604020202020204" pitchFamily="34" charset="0"/>
              <a:buChar char="•"/>
            </a:pPr>
            <a:r>
              <a:rPr lang="fi-FI" sz="2000" dirty="0">
                <a:latin typeface="Arial" panose="020B0604020202020204" pitchFamily="34" charset="0"/>
                <a:cs typeface="Arial" panose="020B0604020202020204" pitchFamily="34" charset="0"/>
              </a:rPr>
              <a:t>Terveyden, turvallisuuden ja hyvinvoinnin edistäminen</a:t>
            </a:r>
          </a:p>
          <a:p>
            <a:pPr lvl="1">
              <a:buFont typeface="Arial" panose="020B0604020202020204" pitchFamily="34" charset="0"/>
              <a:buChar char="•"/>
            </a:pPr>
            <a:r>
              <a:rPr lang="fi-FI" sz="2000" dirty="0">
                <a:latin typeface="Arial" panose="020B0604020202020204" pitchFamily="34" charset="0"/>
                <a:cs typeface="Arial" panose="020B0604020202020204" pitchFamily="34" charset="0"/>
              </a:rPr>
              <a:t>Rehellisyys ja oikeudenmukaisuus</a:t>
            </a:r>
          </a:p>
          <a:p>
            <a:pPr lvl="1">
              <a:buFont typeface="Arial" panose="020B0604020202020204" pitchFamily="34" charset="0"/>
              <a:buChar char="•"/>
            </a:pPr>
            <a:r>
              <a:rPr lang="fi-FI" sz="2000" dirty="0">
                <a:latin typeface="Arial" panose="020B0604020202020204" pitchFamily="34" charset="0"/>
                <a:cs typeface="Arial" panose="020B0604020202020204" pitchFamily="34" charset="0"/>
              </a:rPr>
              <a:t>Luonnon kunnioittaminen ja kestävään kehitykseen pyrkiminen</a:t>
            </a:r>
          </a:p>
          <a:p>
            <a:pPr lvl="1">
              <a:buFont typeface="Arial" panose="020B0604020202020204" pitchFamily="34" charset="0"/>
              <a:buChar char="•"/>
            </a:pPr>
            <a:endParaRPr lang="fi-FI" sz="2000" dirty="0">
              <a:latin typeface="Arial" panose="020B0604020202020204" pitchFamily="34" charset="0"/>
              <a:cs typeface="Arial" panose="020B0604020202020204" pitchFamily="34" charset="0"/>
            </a:endParaRPr>
          </a:p>
          <a:p>
            <a:r>
              <a:rPr lang="fi-FI" sz="2000" dirty="0">
                <a:latin typeface="Arial" panose="020B0604020202020204" pitchFamily="34" charset="0"/>
                <a:cs typeface="Arial" panose="020B0604020202020204" pitchFamily="34" charset="0"/>
              </a:rPr>
              <a:t>Eettiset periaatteet pohjautuvat osin olemassa olevaan lainsäädäntöön sekä erilaisiin kansainvälisiin sopimuksiin ja säännöstöihin. Ennen kaikkea eettiset periaatteet ovat kuitenkin arvovalintoja, joita tehdään päivittäin liikunnan ja urheilun arjessa. Reilu Peli on kaikkien liikunnan ja urheilun toimijoiden oikeus ja velvollisuus.</a:t>
            </a:r>
          </a:p>
        </p:txBody>
      </p:sp>
    </p:spTree>
    <p:extLst>
      <p:ext uri="{BB962C8B-B14F-4D97-AF65-F5344CB8AC3E}">
        <p14:creationId xmlns:p14="http://schemas.microsoft.com/office/powerpoint/2010/main" val="423722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solidFill>
                  <a:schemeClr val="accent1"/>
                </a:solidFill>
              </a:rPr>
              <a:t>Päätä oikein -aineisto</a:t>
            </a:r>
          </a:p>
        </p:txBody>
      </p:sp>
      <p:sp>
        <p:nvSpPr>
          <p:cNvPr id="3" name="Sisällön paikkamerkki 2"/>
          <p:cNvSpPr>
            <a:spLocks noGrp="1"/>
          </p:cNvSpPr>
          <p:nvPr>
            <p:ph idx="1"/>
          </p:nvPr>
        </p:nvSpPr>
        <p:spPr/>
        <p:txBody>
          <a:bodyPr vert="horz" lIns="91440" tIns="45720" rIns="91440" bIns="45720" rtlCol="0" anchor="t">
            <a:normAutofit fontScale="92500" lnSpcReduction="20000"/>
          </a:bodyPr>
          <a:lstStyle/>
          <a:p>
            <a:pPr marL="0" lvl="0" indent="0" eaLnBrk="0" fontAlgn="base" hangingPunct="0">
              <a:lnSpc>
                <a:spcPct val="100000"/>
              </a:lnSpc>
              <a:spcBef>
                <a:spcPct val="0"/>
              </a:spcBef>
              <a:spcAft>
                <a:spcPct val="0"/>
              </a:spcAft>
              <a:buNone/>
            </a:pPr>
            <a:r>
              <a:rPr kumimoji="0" lang="fi-FI" altLang="fi-FI" sz="2000" i="0" u="none" strike="noStrike" cap="none" normalizeH="0" baseline="0" dirty="0">
                <a:ln>
                  <a:noFill/>
                </a:ln>
                <a:solidFill>
                  <a:schemeClr val="tx1"/>
                </a:solidFill>
                <a:effectLst/>
                <a:latin typeface="Arial" panose="020B0604020202020204" pitchFamily="34" charset="0"/>
              </a:rPr>
              <a:t>Seurajohtajan käsikirja on kaikille seuroille ja järjestöissä työskenteleville tarkoitettu lainsäädännön tietopankki. </a:t>
            </a:r>
          </a:p>
          <a:p>
            <a:pPr marL="0" lvl="0" indent="0" eaLnBrk="0" fontAlgn="base" hangingPunct="0">
              <a:lnSpc>
                <a:spcPct val="100000"/>
              </a:lnSpc>
              <a:spcBef>
                <a:spcPct val="0"/>
              </a:spcBef>
              <a:spcAft>
                <a:spcPct val="0"/>
              </a:spcAft>
              <a:buNone/>
            </a:pPr>
            <a:endParaRPr lang="fi-FI" altLang="fi-FI" sz="2000" dirty="0">
              <a:latin typeface="Arial" panose="020B0604020202020204" pitchFamily="34" charset="0"/>
            </a:endParaRPr>
          </a:p>
          <a:p>
            <a:pPr marL="0" lvl="0" indent="0" eaLnBrk="0" fontAlgn="base" hangingPunct="0">
              <a:lnSpc>
                <a:spcPct val="100000"/>
              </a:lnSpc>
              <a:spcBef>
                <a:spcPct val="0"/>
              </a:spcBef>
              <a:spcAft>
                <a:spcPct val="0"/>
              </a:spcAft>
              <a:buNone/>
            </a:pPr>
            <a:r>
              <a:rPr kumimoji="0" lang="fi-FI" altLang="fi-FI" sz="2000" i="0" u="none" strike="noStrike" cap="none" normalizeH="0" baseline="0" dirty="0">
                <a:ln>
                  <a:noFill/>
                </a:ln>
                <a:solidFill>
                  <a:schemeClr val="tx1"/>
                </a:solidFill>
                <a:effectLst/>
                <a:latin typeface="Arial" panose="020B0604020202020204" pitchFamily="34" charset="0"/>
              </a:rPr>
              <a:t>Koko Päätä oikein -aineisto löytyy PDF-muodossa</a:t>
            </a:r>
          </a:p>
          <a:p>
            <a:pPr marL="0" lvl="0" indent="0" eaLnBrk="0" fontAlgn="base" hangingPunct="0">
              <a:lnSpc>
                <a:spcPct val="100000"/>
              </a:lnSpc>
              <a:spcBef>
                <a:spcPct val="0"/>
              </a:spcBef>
              <a:spcAft>
                <a:spcPct val="0"/>
              </a:spcAft>
              <a:buNone/>
            </a:pPr>
            <a:r>
              <a:rPr lang="fi-FI" altLang="fi-FI" sz="1300" dirty="0">
                <a:latin typeface="Arial" panose="020B0604020202020204" pitchFamily="34" charset="0"/>
                <a:hlinkClick r:id="rId2"/>
              </a:rPr>
              <a:t>https://www.olympiakomitea.fi/seuratoiminta/peruspalvelut/tietoa-peruspalveluista</a:t>
            </a:r>
            <a:r>
              <a:rPr lang="fi-FI" altLang="fi-FI" sz="2000" dirty="0">
                <a:latin typeface="Arial" panose="020B0604020202020204" pitchFamily="34" charset="0"/>
                <a:hlinkClick r:id="rId2"/>
              </a:rPr>
              <a:t>/</a:t>
            </a:r>
            <a:endParaRPr lang="fi-FI" altLang="fi-FI" sz="2000" dirty="0">
              <a:latin typeface="Arial" panose="020B0604020202020204" pitchFamily="34" charset="0"/>
            </a:endParaRPr>
          </a:p>
          <a:p>
            <a:pPr marL="0" lvl="0" indent="0" eaLnBrk="0" fontAlgn="base" hangingPunct="0">
              <a:lnSpc>
                <a:spcPct val="100000"/>
              </a:lnSpc>
              <a:spcBef>
                <a:spcPct val="0"/>
              </a:spcBef>
              <a:spcAft>
                <a:spcPct val="0"/>
              </a:spcAft>
              <a:buNone/>
            </a:pPr>
            <a:endParaRPr kumimoji="0" lang="fi-FI" altLang="fi-FI" sz="200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endParaRPr kumimoji="0" lang="fi-FI" altLang="fi-FI" sz="1200" i="0" u="none" strike="noStrike" cap="none" normalizeH="0" baseline="0" dirty="0">
              <a:ln>
                <a:noFill/>
              </a:ln>
              <a:effectLst/>
              <a:latin typeface="Arial" panose="020B0604020202020204" pitchFamily="34" charset="0"/>
            </a:endParaRPr>
          </a:p>
          <a:p>
            <a:r>
              <a:rPr lang="fi-FI" sz="2000" dirty="0"/>
              <a:t>Seuran hallinto</a:t>
            </a:r>
          </a:p>
          <a:p>
            <a:r>
              <a:rPr lang="fi-FI" sz="2000" dirty="0"/>
              <a:t>Seura työnantajana</a:t>
            </a:r>
          </a:p>
          <a:p>
            <a:r>
              <a:rPr lang="fi-FI" sz="2000" dirty="0"/>
              <a:t>Seuran työnantajavelvoitteet</a:t>
            </a:r>
          </a:p>
          <a:p>
            <a:r>
              <a:rPr lang="fi-FI" sz="2000" dirty="0"/>
              <a:t>Seuran varainhankinta ja verotus</a:t>
            </a:r>
          </a:p>
          <a:p>
            <a:r>
              <a:rPr lang="fi-FI" sz="2000" dirty="0"/>
              <a:t>Seuran talous</a:t>
            </a:r>
          </a:p>
          <a:p>
            <a:r>
              <a:rPr lang="fi-FI" sz="2000" dirty="0"/>
              <a:t>Seura toiminnan järjestäjänä</a:t>
            </a:r>
          </a:p>
          <a:p>
            <a:pPr marL="0" indent="0">
              <a:buNone/>
            </a:pPr>
            <a:r>
              <a:rPr lang="fi-FI" sz="1200" dirty="0">
                <a:hlinkClick r:id="rId3" tooltip="Valo Seuranmallisäännöt Lopullinen2014"/>
              </a:rPr>
              <a:t>Seuran mallisäännöt </a:t>
            </a:r>
            <a:r>
              <a:rPr lang="fi-FI" sz="1200" dirty="0" err="1">
                <a:hlinkClick r:id="rId3" tooltip="Valo Seuranmallisäännöt Lopullinen2014"/>
              </a:rPr>
              <a:t>word</a:t>
            </a:r>
            <a:r>
              <a:rPr lang="fi-FI" sz="1200" dirty="0">
                <a:hlinkClick r:id="rId3" tooltip="Valo Seuranmallisäännöt Lopullinen2014"/>
              </a:rPr>
              <a:t>-pohja (päivitetty 30.10.2014)</a:t>
            </a:r>
            <a:endParaRPr lang="fi-FI" sz="1200" dirty="0">
              <a:hlinkClick r:id="rId3"/>
            </a:endParaRPr>
          </a:p>
          <a:p>
            <a:pPr marL="0" indent="0">
              <a:buNone/>
            </a:pPr>
            <a:r>
              <a:rPr lang="fi-FI" sz="1200" dirty="0"/>
              <a:t>https://storage.googleapis.com/valo-production/2016/12/seuratoiminnan-mallisaannot-141030-.pd</a:t>
            </a:r>
            <a:r>
              <a:rPr lang="fi-FI" sz="1400" dirty="0"/>
              <a:t>f</a:t>
            </a:r>
          </a:p>
          <a:p>
            <a:pPr marL="0" indent="0">
              <a:buNone/>
            </a:pPr>
            <a:endParaRPr lang="fi-FI" sz="1400" dirty="0"/>
          </a:p>
        </p:txBody>
      </p:sp>
      <p:pic>
        <p:nvPicPr>
          <p:cNvPr id="2050" name="Picture 2" descr="Päätäoikein Kansikuva">
            <a:hlinkClick r:id="rId4" tooltip="Päätä Oikein  Opa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463" y="2390027"/>
            <a:ext cx="2729552" cy="3866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547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559558"/>
            <a:ext cx="10515600" cy="545912"/>
          </a:xfrm>
        </p:spPr>
        <p:txBody>
          <a:bodyPr>
            <a:normAutofit fontScale="90000"/>
          </a:bodyPr>
          <a:lstStyle/>
          <a:p>
            <a:r>
              <a:rPr lang="fi-FI" b="1">
                <a:solidFill>
                  <a:schemeClr val="accent1"/>
                </a:solidFill>
              </a:rPr>
              <a:t>Urheiluseuratoiminnan tsekkauslista </a:t>
            </a:r>
            <a:br>
              <a:rPr lang="fi-FI" b="1">
                <a:solidFill>
                  <a:schemeClr val="accent1"/>
                </a:solidFill>
              </a:rPr>
            </a:br>
            <a:endParaRPr lang="fi-FI">
              <a:solidFill>
                <a:schemeClr val="accent1"/>
              </a:solidFill>
            </a:endParaRPr>
          </a:p>
        </p:txBody>
      </p:sp>
      <p:sp>
        <p:nvSpPr>
          <p:cNvPr id="3" name="Sisällön paikkamerkki 2"/>
          <p:cNvSpPr>
            <a:spLocks noGrp="1"/>
          </p:cNvSpPr>
          <p:nvPr>
            <p:ph idx="1"/>
          </p:nvPr>
        </p:nvSpPr>
        <p:spPr>
          <a:xfrm>
            <a:off x="838200" y="982639"/>
            <a:ext cx="10515600" cy="5691116"/>
          </a:xfrm>
        </p:spPr>
        <p:txBody>
          <a:bodyPr>
            <a:normAutofit fontScale="55000" lnSpcReduction="20000"/>
          </a:bodyPr>
          <a:lstStyle/>
          <a:p>
            <a:pPr marL="0" indent="0">
              <a:buNone/>
            </a:pPr>
            <a:r>
              <a:rPr lang="fi-FI" b="1">
                <a:solidFill>
                  <a:schemeClr val="accent1"/>
                </a:solidFill>
              </a:rPr>
              <a:t>Seuran johtaminen</a:t>
            </a:r>
          </a:p>
          <a:p>
            <a:r>
              <a:rPr lang="fi-FI"/>
              <a:t>Seuralla on selkeästi kuvattu toiminta-ajatus ja ajantasaiset säännöt.</a:t>
            </a:r>
          </a:p>
          <a:p>
            <a:r>
              <a:rPr lang="fi-FI"/>
              <a:t>Seuralla on kirjallinen toimintasuunnitelma.</a:t>
            </a:r>
          </a:p>
          <a:p>
            <a:r>
              <a:rPr lang="fi-FI"/>
              <a:t>Seuran jäsenluettelo on ajan tasalla.</a:t>
            </a:r>
          </a:p>
          <a:p>
            <a:r>
              <a:rPr lang="fi-FI"/>
              <a:t>Seuran työntekijöillä on kirjallinen työsopimus ja työtehtävät on kuvattu kirjallisesti, mikäli seuralla on työntekijöitä.</a:t>
            </a:r>
          </a:p>
          <a:p>
            <a:r>
              <a:rPr lang="fi-FI"/>
              <a:t>Seuran kaikkien joukkueiden/ryhmien tilit ovat seuran valvonnassa ja tilinpäätöksessä.</a:t>
            </a:r>
          </a:p>
          <a:p>
            <a:r>
              <a:rPr lang="fi-FI"/>
              <a:t>Seura on tietoinen lasten ja nuorten turvallisuutta edistävistä toimintatavoista ja niitä koskevista suosituksista. (=lasten kanssa työskentelevien rikosrekisteriotteen tarkastus)</a:t>
            </a:r>
          </a:p>
          <a:p>
            <a:r>
              <a:rPr lang="fi-FI"/>
              <a:t>Harrastajien mukaan saaminen ja seuratoimijoiden rekrytointi on suunnitelmallista.</a:t>
            </a:r>
          </a:p>
          <a:p>
            <a:pPr marL="0" indent="0">
              <a:buNone/>
            </a:pPr>
            <a:endParaRPr lang="fi-FI" b="1"/>
          </a:p>
          <a:p>
            <a:pPr marL="0" indent="0">
              <a:buNone/>
            </a:pPr>
            <a:r>
              <a:rPr lang="fi-FI" b="1">
                <a:solidFill>
                  <a:schemeClr val="accent1"/>
                </a:solidFill>
              </a:rPr>
              <a:t>Seuran urheilutoiminta</a:t>
            </a:r>
          </a:p>
          <a:p>
            <a:r>
              <a:rPr lang="fi-FI"/>
              <a:t>Seuran ohjaajat ja valmentajat sekä muut seuratoimijat ovat koulutettuja ja heidän osaamisen kehittäminen on suunnitelmallista.</a:t>
            </a:r>
          </a:p>
          <a:p>
            <a:r>
              <a:rPr lang="fi-FI"/>
              <a:t>Lapsille ohjattu harjoittelu on monipuolista. Seura ei estä muiden lajien harrastamista.</a:t>
            </a:r>
          </a:p>
          <a:p>
            <a:r>
              <a:rPr lang="fi-FI"/>
              <a:t>Seura kannustaa harrastajia omaehtoiseen liikkumiseen.</a:t>
            </a:r>
          </a:p>
          <a:p>
            <a:r>
              <a:rPr lang="fi-FI"/>
              <a:t>Seuratoiminnassa mukana olevat aikuiset käyttäytyvät esimerkillisesti. (vrt. käytöstavat, päihteet…)</a:t>
            </a:r>
          </a:p>
          <a:p>
            <a:pPr marL="0" indent="0">
              <a:buNone/>
            </a:pPr>
            <a:endParaRPr lang="fi-FI" b="1"/>
          </a:p>
          <a:p>
            <a:pPr marL="0" indent="0">
              <a:buNone/>
            </a:pPr>
            <a:r>
              <a:rPr lang="fi-FI" b="1">
                <a:solidFill>
                  <a:schemeClr val="accent1"/>
                </a:solidFill>
              </a:rPr>
              <a:t>Seuran viestintä</a:t>
            </a:r>
          </a:p>
          <a:p>
            <a:r>
              <a:rPr lang="fi-FI"/>
              <a:t>Seuralla on toimivat ja ajan tasalla olevat nettisivut.</a:t>
            </a:r>
          </a:p>
          <a:p>
            <a:r>
              <a:rPr lang="fi-FI"/>
              <a:t>Seuran kotisivuilla kerrotaan toiminnan oleellisimmat asiat seuran jäsenille ja muille kiinnostuneille, ennen kaikkea lasten vanhemmille.</a:t>
            </a:r>
          </a:p>
          <a:p>
            <a:pPr marL="0" indent="0">
              <a:buNone/>
            </a:pPr>
            <a:endParaRPr lang="fi-FI"/>
          </a:p>
        </p:txBody>
      </p:sp>
      <p:pic>
        <p:nvPicPr>
          <p:cNvPr id="4" name="Kuva 3"/>
          <p:cNvPicPr/>
          <p:nvPr/>
        </p:nvPicPr>
        <p:blipFill rotWithShape="1">
          <a:blip r:embed="rId2"/>
          <a:srcRect l="15253" t="33118" r="45839" b="13097"/>
          <a:stretch/>
        </p:blipFill>
        <p:spPr bwMode="auto">
          <a:xfrm rot="1200000">
            <a:off x="9738748" y="470893"/>
            <a:ext cx="1976973" cy="17484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295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a:solidFill>
                  <a:schemeClr val="accent1"/>
                </a:solidFill>
              </a:rPr>
              <a:t>Oman seuran analyysi</a:t>
            </a:r>
          </a:p>
        </p:txBody>
      </p:sp>
      <p:sp>
        <p:nvSpPr>
          <p:cNvPr id="3" name="Sisällön paikkamerkki 2"/>
          <p:cNvSpPr>
            <a:spLocks noGrp="1"/>
          </p:cNvSpPr>
          <p:nvPr>
            <p:ph idx="1"/>
          </p:nvPr>
        </p:nvSpPr>
        <p:spPr/>
        <p:txBody>
          <a:bodyPr>
            <a:normAutofit/>
          </a:bodyPr>
          <a:lstStyle/>
          <a:p>
            <a:r>
              <a:rPr lang="fi-FI" sz="2400"/>
              <a:t>Oman seuran analyysi -työkalu on ilmainen tapa käynnistää seurassa keskustelu seuran nykytilanteesta! </a:t>
            </a:r>
          </a:p>
          <a:p>
            <a:r>
              <a:rPr lang="fi-FI" sz="2400"/>
              <a:t>Helppokäyttöinen sähköisen kysely, jonka avulla kartoitetaan seuran toimivuutta. Linkin takaa löytyy lyhyt Kyselylomakkeen avulla arvioidaan seuraa kahdeksasta eri seuratoiminnan ulottuvuudesta. </a:t>
            </a:r>
          </a:p>
          <a:p>
            <a:r>
              <a:rPr lang="fi-FI" sz="2400"/>
              <a:t>Oman seuran analyysiin ja jatkotoimenpiteiden pohdintaan voi kysyä  apua liikunnan ja urheilun aluejärjestöiltä, omasta lajiliitostasi tai muista valtakunnallisista järjestöistä</a:t>
            </a:r>
          </a:p>
          <a:p>
            <a:r>
              <a:rPr lang="fi-FI" sz="2400"/>
              <a:t>Tutustu Oman seuran analyysin kokonaistulosten yhteenvetoon</a:t>
            </a:r>
            <a:r>
              <a:rPr lang="fi-FI"/>
              <a:t> </a:t>
            </a:r>
            <a:r>
              <a:rPr lang="fi-FI" b="1">
                <a:hlinkClick r:id="rId2" tooltip="https://my.surveypal.com/app/access?_d=0&amp;_ssi=373506001&amp;_k=-VdBz7xTKzl6u5Q_gzs_tIqgaV4K6z0N8EWG-u95isEmxv2fTterwaLb2oGgNOlj"/>
              </a:rPr>
              <a:t>tästä &gt;&gt; </a:t>
            </a:r>
            <a:br>
              <a:rPr lang="fi-FI"/>
            </a:br>
            <a:endParaRPr lang="fi-FI"/>
          </a:p>
        </p:txBody>
      </p:sp>
    </p:spTree>
    <p:extLst>
      <p:ext uri="{BB962C8B-B14F-4D97-AF65-F5344CB8AC3E}">
        <p14:creationId xmlns:p14="http://schemas.microsoft.com/office/powerpoint/2010/main" val="134486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86854" y="365125"/>
            <a:ext cx="10766946" cy="1325563"/>
          </a:xfrm>
        </p:spPr>
        <p:txBody>
          <a:bodyPr/>
          <a:lstStyle/>
          <a:p>
            <a:r>
              <a:rPr lang="fi-FI" b="1" err="1">
                <a:solidFill>
                  <a:srgbClr val="7030A0"/>
                </a:solidFill>
              </a:rPr>
              <a:t>HelpDesk</a:t>
            </a:r>
            <a:endParaRPr lang="fi-FI" b="1">
              <a:solidFill>
                <a:srgbClr val="7030A0"/>
              </a:solidFill>
            </a:endParaRPr>
          </a:p>
        </p:txBody>
      </p:sp>
      <p:sp>
        <p:nvSpPr>
          <p:cNvPr id="3" name="Sisällön paikkamerkki 2"/>
          <p:cNvSpPr>
            <a:spLocks noGrp="1"/>
          </p:cNvSpPr>
          <p:nvPr>
            <p:ph idx="1"/>
          </p:nvPr>
        </p:nvSpPr>
        <p:spPr>
          <a:xfrm>
            <a:off x="484449" y="1293979"/>
            <a:ext cx="10515600" cy="4351338"/>
          </a:xfrm>
        </p:spPr>
        <p:txBody>
          <a:bodyPr/>
          <a:lstStyle/>
          <a:p>
            <a:endParaRPr lang="fi-FI"/>
          </a:p>
          <a:p>
            <a:pPr marL="0" indent="0">
              <a:buNone/>
            </a:pPr>
            <a:r>
              <a:rPr lang="fi-FI" sz="2400"/>
              <a:t>Urheiluseuratoiminnassa voi tulla joskus vastaan kysymyksiä, joita itse ei osaa ratkaista tai joiden ratkaisemisessa haluaa tukea ulkopuoliselta asiantuntijalta. Näissä tapauksissa voit täyttää Seuratoiminnan </a:t>
            </a:r>
            <a:r>
              <a:rPr lang="fi-FI" sz="2400" err="1"/>
              <a:t>HelpDesk</a:t>
            </a:r>
            <a:r>
              <a:rPr lang="fi-FI" sz="2400"/>
              <a:t>- yhteydenottopyyntölomakkeen, jonka jälkeen sinuun yhteydessä joko sähköisesti tai puhelimitse</a:t>
            </a:r>
            <a:r>
              <a:rPr lang="fi-FI"/>
              <a:t>.</a:t>
            </a:r>
          </a:p>
        </p:txBody>
      </p:sp>
      <p:pic>
        <p:nvPicPr>
          <p:cNvPr id="5" name="Kuva 4"/>
          <p:cNvPicPr/>
          <p:nvPr/>
        </p:nvPicPr>
        <p:blipFill rotWithShape="1">
          <a:blip r:embed="rId2"/>
          <a:srcRect l="29881" t="21421" r="51367" b="25976"/>
          <a:stretch/>
        </p:blipFill>
        <p:spPr bwMode="auto">
          <a:xfrm>
            <a:off x="5099678" y="3865705"/>
            <a:ext cx="1741298" cy="22621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365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 </a:t>
            </a:r>
            <a:r>
              <a:rPr lang="fi-FI" b="1">
                <a:solidFill>
                  <a:schemeClr val="accent1"/>
                </a:solidFill>
              </a:rPr>
              <a:t>Seuratoiminnan hallinnon koulutukset</a:t>
            </a:r>
          </a:p>
        </p:txBody>
      </p:sp>
      <p:sp>
        <p:nvSpPr>
          <p:cNvPr id="3" name="Sisällön paikkamerkki 2"/>
          <p:cNvSpPr>
            <a:spLocks noGrp="1"/>
          </p:cNvSpPr>
          <p:nvPr>
            <p:ph idx="1"/>
          </p:nvPr>
        </p:nvSpPr>
        <p:spPr/>
        <p:txBody>
          <a:bodyPr>
            <a:normAutofit fontScale="85000" lnSpcReduction="20000"/>
          </a:bodyPr>
          <a:lstStyle/>
          <a:p>
            <a:pPr marL="0" indent="0">
              <a:buNone/>
            </a:pPr>
            <a:r>
              <a:rPr lang="fi-FI" dirty="0"/>
              <a:t>Aluejärjestöt tarjoavat kaikkien lajien seuratoimijoille koulutusmahdollisuuksia, jotka auttavat kehittämään seuran toimintaa.</a:t>
            </a:r>
          </a:p>
          <a:p>
            <a:r>
              <a:rPr lang="fi-FI" dirty="0"/>
              <a:t>Tällä hetkellä tarjolla olevia koulutussisältöjä: </a:t>
            </a:r>
          </a:p>
          <a:p>
            <a:r>
              <a:rPr lang="fi-FI" sz="2400" dirty="0">
                <a:hlinkClick r:id="rId2" tooltip="#Hyvän seuran hallinto"/>
              </a:rPr>
              <a:t>Hyvän seuran hallinto</a:t>
            </a:r>
            <a:r>
              <a:rPr lang="fi-FI" sz="2400" dirty="0"/>
              <a:t> </a:t>
            </a:r>
          </a:p>
          <a:p>
            <a:r>
              <a:rPr lang="fi-FI" sz="2400" dirty="0">
                <a:hlinkClick r:id="rId3" tooltip="#Hyvän seuran verotus"/>
              </a:rPr>
              <a:t>Hyvän seuran verotus</a:t>
            </a:r>
            <a:r>
              <a:rPr lang="fi-FI" sz="2400" dirty="0"/>
              <a:t> </a:t>
            </a:r>
          </a:p>
          <a:p>
            <a:r>
              <a:rPr lang="fi-FI" sz="2400" dirty="0">
                <a:hlinkClick r:id="rId4" tooltip="#Hyvän seuran viestintä"/>
              </a:rPr>
              <a:t>Hyvän seuran viestintä</a:t>
            </a:r>
            <a:r>
              <a:rPr lang="fi-FI" sz="2400" dirty="0"/>
              <a:t> </a:t>
            </a:r>
          </a:p>
          <a:p>
            <a:r>
              <a:rPr lang="fi-FI" sz="2400" dirty="0">
                <a:hlinkClick r:id="rId5" tooltip="#Yhteisöllisyys ja ihmisten johtaminen hyvässä seurassa"/>
              </a:rPr>
              <a:t>Yhteisöllisyys ja ihmisten johtaminen hyvässä seurassa</a:t>
            </a:r>
            <a:r>
              <a:rPr lang="fi-FI" sz="2400" dirty="0"/>
              <a:t> </a:t>
            </a:r>
          </a:p>
          <a:p>
            <a:r>
              <a:rPr lang="fi-FI" sz="2400" dirty="0">
                <a:hlinkClick r:id="rId6" tooltip="#Urheilun johtaminen hyvässä seurassa"/>
              </a:rPr>
              <a:t>Urheilun johtaminen hyvässä seurassa</a:t>
            </a:r>
            <a:r>
              <a:rPr lang="fi-FI" sz="2400" dirty="0"/>
              <a:t> </a:t>
            </a:r>
          </a:p>
          <a:p>
            <a:r>
              <a:rPr lang="fi-FI" sz="2400" dirty="0">
                <a:hlinkClick r:id="rId7" tooltip="#Hyvä seura työnantajana"/>
              </a:rPr>
              <a:t>Hyvä seura työnantajana</a:t>
            </a:r>
            <a:r>
              <a:rPr lang="fi-FI" sz="2400" dirty="0"/>
              <a:t> </a:t>
            </a:r>
          </a:p>
          <a:p>
            <a:endParaRPr lang="fi-FI" dirty="0"/>
          </a:p>
          <a:p>
            <a:r>
              <a:rPr lang="fi-FI" dirty="0"/>
              <a:t>Liikunnan aluejärjestöt tarjoavat myös erilaisia räätälöityjä koulutuksia ja tilaisuuksia seurajohdolle, näitä voi tiedustella suoraan </a:t>
            </a:r>
            <a:r>
              <a:rPr lang="fi-FI" dirty="0">
                <a:hlinkClick r:id="rId8" tooltip="Aluejärjestöt"/>
              </a:rPr>
              <a:t>liikunnan aluejärjestöiltä.</a:t>
            </a:r>
            <a:endParaRPr lang="fi-FI" dirty="0"/>
          </a:p>
          <a:p>
            <a:endParaRPr lang="fi-FI" dirty="0"/>
          </a:p>
        </p:txBody>
      </p:sp>
      <p:pic>
        <p:nvPicPr>
          <p:cNvPr id="4" name="Kuva 3"/>
          <p:cNvPicPr/>
          <p:nvPr/>
        </p:nvPicPr>
        <p:blipFill rotWithShape="1">
          <a:blip r:embed="rId9"/>
          <a:srcRect l="35796" t="36851" r="31833" b="33767"/>
          <a:stretch/>
        </p:blipFill>
        <p:spPr bwMode="auto">
          <a:xfrm>
            <a:off x="7431097" y="2507331"/>
            <a:ext cx="3343275" cy="18961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243597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1D1B09093C02764285121974A2303FCA" ma:contentTypeVersion="2" ma:contentTypeDescription="Luo uusi asiakirja." ma:contentTypeScope="" ma:versionID="efecf30d57dc3c0ed6aa033fe0b8e9c3">
  <xsd:schema xmlns:xsd="http://www.w3.org/2001/XMLSchema" xmlns:xs="http://www.w3.org/2001/XMLSchema" xmlns:p="http://schemas.microsoft.com/office/2006/metadata/properties" xmlns:ns2="cbe523bb-1852-42b3-9042-03b25c228512" targetNamespace="http://schemas.microsoft.com/office/2006/metadata/properties" ma:root="true" ma:fieldsID="504234d91155c2b7490f2e447d88750f" ns2:_="">
    <xsd:import namespace="cbe523bb-1852-42b3-9042-03b25c22851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e523bb-1852-42b3-9042-03b25c228512"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D3848C-E949-4B49-91A1-DD42E217E92C}">
  <ds:schemaRefs>
    <ds:schemaRef ds:uri="http://schemas.microsoft.com/sharepoint/v3/contenttype/forms"/>
  </ds:schemaRefs>
</ds:datastoreItem>
</file>

<file path=customXml/itemProps2.xml><?xml version="1.0" encoding="utf-8"?>
<ds:datastoreItem xmlns:ds="http://schemas.openxmlformats.org/officeDocument/2006/customXml" ds:itemID="{B101D19E-2FBD-4976-AAD1-E6356FF0A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e523bb-1852-42b3-9042-03b25c2285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5388AC-DC2C-4989-9421-CD87FEC8864E}">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cbe523bb-1852-42b3-9042-03b25c22851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TotalTime>
  <Words>851</Words>
  <Application>Microsoft Office PowerPoint</Application>
  <PresentationFormat>Laajakuva</PresentationFormat>
  <Paragraphs>147</Paragraphs>
  <Slides>17</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17</vt:i4>
      </vt:variant>
    </vt:vector>
  </HeadingPairs>
  <TitlesOfParts>
    <vt:vector size="22" baseType="lpstr">
      <vt:lpstr>Arial</vt:lpstr>
      <vt:lpstr>Calibri</vt:lpstr>
      <vt:lpstr>Calibri Light</vt:lpstr>
      <vt:lpstr>Wingdings</vt:lpstr>
      <vt:lpstr>Office-teema</vt:lpstr>
      <vt:lpstr>Suomen Shakkiliitto</vt:lpstr>
      <vt:lpstr>  Urheilun keskusjärjestöjen lähihistoria</vt:lpstr>
      <vt:lpstr>PowerPoint-esitys</vt:lpstr>
      <vt:lpstr>PowerPoint-esitys</vt:lpstr>
      <vt:lpstr>Päätä oikein -aineisto</vt:lpstr>
      <vt:lpstr>Urheiluseuratoiminnan tsekkauslista  </vt:lpstr>
      <vt:lpstr>Oman seuran analyysi</vt:lpstr>
      <vt:lpstr>HelpDesk</vt:lpstr>
      <vt:lpstr> Seuratoiminnan hallinnon koulutukset</vt:lpstr>
      <vt:lpstr>Urheiluseurojen taloushallinnon verkkokoulutus </vt:lpstr>
      <vt:lpstr>Valmentaja-ja ohjaajakoulutus (VOK), 1 taso</vt:lpstr>
      <vt:lpstr>Tuotteistamistyökalu</vt:lpstr>
      <vt:lpstr> Vakuutukset ja musiikkisopimus </vt:lpstr>
      <vt:lpstr>PowerPoint-esitys</vt:lpstr>
      <vt:lpstr>Yritysedut ja varainhankinta</vt:lpstr>
      <vt:lpstr>  Taloudellista tukea seuroille</vt:lpstr>
      <vt:lpstr>     https://www.olympiakomitea.fi/seuratoiminta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Suomen Keilailuliitto</dc:title>
  <dc:creator>Eija Alaja</dc:creator>
  <cp:lastModifiedBy>Eija Alaja</cp:lastModifiedBy>
  <cp:revision>12</cp:revision>
  <dcterms:modified xsi:type="dcterms:W3CDTF">2017-02-21T09:13:03Z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0x0101001D1B09093C02764285121974A2303FCA</vt:lpwstr>
  </property>
</Properties>
</file>